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5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6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7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8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9.xml" ContentType="application/vnd.openxmlformats-officedocument.presentationml.notesSlide+xml"/>
  <Override PartName="/ppt/tags/tag24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95" r:id="rId2"/>
    <p:sldId id="296" r:id="rId3"/>
    <p:sldId id="311" r:id="rId4"/>
    <p:sldId id="340" r:id="rId5"/>
    <p:sldId id="313" r:id="rId6"/>
    <p:sldId id="348" r:id="rId7"/>
    <p:sldId id="349" r:id="rId8"/>
    <p:sldId id="350" r:id="rId9"/>
    <p:sldId id="299" r:id="rId10"/>
    <p:sldId id="305" r:id="rId11"/>
    <p:sldId id="306" r:id="rId12"/>
    <p:sldId id="307" r:id="rId13"/>
    <p:sldId id="308" r:id="rId14"/>
    <p:sldId id="309" r:id="rId15"/>
    <p:sldId id="310" r:id="rId16"/>
    <p:sldId id="341" r:id="rId17"/>
    <p:sldId id="342" r:id="rId18"/>
    <p:sldId id="343" r:id="rId19"/>
    <p:sldId id="344" r:id="rId20"/>
    <p:sldId id="345" r:id="rId21"/>
    <p:sldId id="346" r:id="rId22"/>
    <p:sldId id="347" r:id="rId23"/>
    <p:sldId id="327" r:id="rId24"/>
    <p:sldId id="328" r:id="rId25"/>
    <p:sldId id="329" r:id="rId26"/>
    <p:sldId id="330" r:id="rId27"/>
    <p:sldId id="312" r:id="rId28"/>
    <p:sldId id="339" r:id="rId29"/>
    <p:sldId id="331" r:id="rId30"/>
    <p:sldId id="326" r:id="rId31"/>
    <p:sldId id="304" r:id="rId32"/>
  </p:sldIdLst>
  <p:sldSz cx="12192000" cy="6858000"/>
  <p:notesSz cx="6858000" cy="9144000"/>
  <p:custDataLst>
    <p:tags r:id="rId3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E0BC"/>
    <a:srgbClr val="105B97"/>
    <a:srgbClr val="F3BE21"/>
    <a:srgbClr val="7BA681"/>
    <a:srgbClr val="28402F"/>
    <a:srgbClr val="FF58D4"/>
    <a:srgbClr val="F4AD69"/>
    <a:srgbClr val="4984C5"/>
    <a:srgbClr val="138C60"/>
    <a:srgbClr val="FFC0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43" autoAdjust="0"/>
    <p:restoredTop sz="94966" autoAdjust="0"/>
  </p:normalViewPr>
  <p:slideViewPr>
    <p:cSldViewPr snapToGrid="0" showGuides="1">
      <p:cViewPr>
        <p:scale>
          <a:sx n="75" d="100"/>
          <a:sy n="75" d="100"/>
        </p:scale>
        <p:origin x="1780" y="7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0" d="100"/>
          <a:sy n="70" d="100"/>
        </p:scale>
        <p:origin x="2416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833701D-4330-4EE7-9BF0-6431F8E2A6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CF998-A782-4C8A-8747-A2CA7D048A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6C422E-181F-4E69-B889-4841EA1EE446}" type="datetimeFigureOut">
              <a:rPr lang="en-ID" smtClean="0"/>
              <a:t>22/04/2024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E3B75D-11DD-4E29-B21A-3BEFD7843A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2A97F-C387-40BF-A80D-9B120372ED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1A19D-7FE1-442D-97C1-2F2B47ADDD7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86763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0B7041-6594-4BE2-8703-78B4E00C91E5}" type="datetimeFigureOut">
              <a:rPr lang="en-ID" smtClean="0"/>
              <a:t>22/04/2024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E837E-594B-4F0F-92F5-F20D4296AC5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18328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fauxels?utm_content=attributionCopyText&amp;utm_medium=referral&amp;utm_source=pexels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group-of-people-sitting-indoors-3184360/?utm_content=attributionCopyText&amp;utm_medium=referral&amp;utm_source=pexels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officestock?utm_source=unsplash&amp;utm_medium=referral&amp;utm_content=creditCopyText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employee?utm_source=unsplash&amp;utm_medium=referral&amp;utm_content=creditCopyText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close-up-of-woman-using-digital-tablet-3727456/?utm_content=attributionCopyText&amp;utm_medium=referral&amp;utm_source=pexels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rielbesagar?utm_source=unsplash&amp;utm_medium=referral&amp;utm_content=creditCopyText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award?utm_source=unsplash&amp;utm_medium=referral&amp;utm_content=creditCopyText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rielbesagar?utm_source=unsplash&amp;utm_medium=referral&amp;utm_content=creditCopyText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award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rielbesagar?utm_source=unsplash&amp;utm_medium=referral&amp;utm_content=creditCopyText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award?utm_source=unsplash&amp;utm_medium=referral&amp;utm_content=creditCopyText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rielbesagar?utm_source=unsplash&amp;utm_medium=referral&amp;utm_content=creditCopyText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award?utm_source=unsplash&amp;utm_medium=referral&amp;utm_content=creditCopyText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rielbesagar?utm_source=unsplash&amp;utm_medium=referral&amp;utm_content=creditCopyText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award?utm_source=unsplash&amp;utm_medium=referral&amp;utm_content=creditCopyText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rielbesagar?utm_source=unsplash&amp;utm_medium=referral&amp;utm_content=creditCopyText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award?utm_source=unsplash&amp;utm_medium=referral&amp;utm_content=creditCopyText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rielbesagar?utm_source=unsplash&amp;utm_medium=referral&amp;utm_content=creditCopyText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award?utm_source=unsplash&amp;utm_medium=referral&amp;utm_content=creditCopyTex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fauxels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Pexels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15391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Sebastian 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Herrmann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31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14352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Anna Shvets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Pexels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80616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Ariel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95830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Ariel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61497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Ariel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24828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Ariel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11624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Ariel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97007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Ariel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18439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Ariel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25730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2FFAA-25BE-47A2-A60E-349BE354A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3DAA34-980C-44A0-9965-D1AF72E12A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314143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3295E-5F2E-469B-B4C3-767643F2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4A6C5-DA12-455A-81DD-2B5C41D0E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59A1D-8CC0-43CE-9EB7-F5DE71D0A3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ound Same Side Corner Rectangle 8">
            <a:extLst>
              <a:ext uri="{FF2B5EF4-FFF2-40B4-BE49-F238E27FC236}">
                <a16:creationId xmlns:a16="http://schemas.microsoft.com/office/drawing/2014/main" id="{FCAA5719-72E1-F54F-9475-F15171C86A5B}"/>
              </a:ext>
            </a:extLst>
          </p:cNvPr>
          <p:cNvSpPr/>
          <p:nvPr userDrawn="1"/>
        </p:nvSpPr>
        <p:spPr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D" sz="2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7EDE94-FB85-7C44-A38F-ADEB90D24B76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A9EA7B-7BD1-8E44-8A4C-83B5D10043D3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Employee Benefits</a:t>
            </a:r>
          </a:p>
        </p:txBody>
      </p:sp>
    </p:spTree>
    <p:extLst>
      <p:ext uri="{BB962C8B-B14F-4D97-AF65-F5344CB8AC3E}">
        <p14:creationId xmlns:p14="http://schemas.microsoft.com/office/powerpoint/2010/main" val="1775104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3B649-33B5-49E0-AF95-5C2F74360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1F3234-B853-4DD4-ACD3-949D5F284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33400" y="1825624"/>
            <a:ext cx="11125200" cy="44227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8" name="Round Same Side Corner Rectangle 7">
            <a:extLst>
              <a:ext uri="{FF2B5EF4-FFF2-40B4-BE49-F238E27FC236}">
                <a16:creationId xmlns:a16="http://schemas.microsoft.com/office/drawing/2014/main" id="{3E71B9F6-B0B2-964C-903A-DC5DC4C680A8}"/>
              </a:ext>
            </a:extLst>
          </p:cNvPr>
          <p:cNvSpPr/>
          <p:nvPr userDrawn="1"/>
        </p:nvSpPr>
        <p:spPr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D" sz="24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D5C0F1-7C63-BC45-82EE-3C25BA50ABD0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4DACEC-5A5E-D94F-B878-72C0C1630BB0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Employee Benefits</a:t>
            </a:r>
          </a:p>
        </p:txBody>
      </p:sp>
    </p:spTree>
    <p:extLst>
      <p:ext uri="{BB962C8B-B14F-4D97-AF65-F5344CB8AC3E}">
        <p14:creationId xmlns:p14="http://schemas.microsoft.com/office/powerpoint/2010/main" val="18336880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74D309-A159-49EF-AA30-9AD12AF5DB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4"/>
            <a:ext cx="2933700" cy="58832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069772-6562-4B91-92CF-F6615BFA12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33400" y="365124"/>
            <a:ext cx="8039100" cy="5883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10" name="Round Same Side Corner Rectangle 9">
            <a:extLst>
              <a:ext uri="{FF2B5EF4-FFF2-40B4-BE49-F238E27FC236}">
                <a16:creationId xmlns:a16="http://schemas.microsoft.com/office/drawing/2014/main" id="{19FD2F09-3B88-314A-B3CC-FEEDDCF53056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D0AAF1-F4D5-E44C-8BE3-766407CC3633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8BF7B9-5D64-1843-8EE0-CBC45D50B48E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8CB0C3-E679-CF46-A2DF-4862E9A615A6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590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43E93-BC38-4864-A0B9-1D065247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4DEF6-B94F-4858-A2BA-F37F3A9A6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825624"/>
            <a:ext cx="111252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12" name="Round Same Side Corner Rectangle 11">
            <a:extLst>
              <a:ext uri="{FF2B5EF4-FFF2-40B4-BE49-F238E27FC236}">
                <a16:creationId xmlns:a16="http://schemas.microsoft.com/office/drawing/2014/main" id="{52F5E379-5EC4-234C-8BBE-A15ACB46EEC9}"/>
              </a:ext>
            </a:extLst>
          </p:cNvPr>
          <p:cNvSpPr/>
          <p:nvPr userDrawn="1"/>
        </p:nvSpPr>
        <p:spPr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D" sz="24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4E3DD0-7825-B144-BC64-571C113D0E13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FC8156-8138-5448-BB38-976B0ABA3CE2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Employee Benefits</a:t>
            </a:r>
          </a:p>
        </p:txBody>
      </p:sp>
    </p:spTree>
    <p:extLst>
      <p:ext uri="{BB962C8B-B14F-4D97-AF65-F5344CB8AC3E}">
        <p14:creationId xmlns:p14="http://schemas.microsoft.com/office/powerpoint/2010/main" val="3093771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63D7A-540E-425A-BEF5-69BB8D40B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CBEA5-6625-4A00-B51E-8641A4AE2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1985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D00FA-CA57-4FCA-BFA6-C374C16C9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0965A-09CA-4AA8-9C52-A5770F4234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825624"/>
            <a:ext cx="54864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E6E0D-8C89-4C4D-B2ED-BC0A4867F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4864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9" name="Round Same Side Corner Rectangle 8">
            <a:extLst>
              <a:ext uri="{FF2B5EF4-FFF2-40B4-BE49-F238E27FC236}">
                <a16:creationId xmlns:a16="http://schemas.microsoft.com/office/drawing/2014/main" id="{8500648E-B502-B643-AD99-9E8C17088B7B}"/>
              </a:ext>
            </a:extLst>
          </p:cNvPr>
          <p:cNvSpPr/>
          <p:nvPr userDrawn="1"/>
        </p:nvSpPr>
        <p:spPr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D" sz="2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627C5C-60F9-E544-9376-E5D8F1C4E062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DFE1C0-BEF6-9341-9AF6-FBD336956BF6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Employee Benefits</a:t>
            </a:r>
          </a:p>
        </p:txBody>
      </p:sp>
    </p:spTree>
    <p:extLst>
      <p:ext uri="{BB962C8B-B14F-4D97-AF65-F5344CB8AC3E}">
        <p14:creationId xmlns:p14="http://schemas.microsoft.com/office/powerpoint/2010/main" val="3804770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B064-2B6B-4DB3-B5F2-73FB6436F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65125"/>
            <a:ext cx="11128376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364BD-656F-49D4-978C-1EF0460DC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681163"/>
            <a:ext cx="5464175" cy="83704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CC1E74-B5DE-489B-8062-6F648F39A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00" y="2505074"/>
            <a:ext cx="5464175" cy="3743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D74AC3-B164-43D5-8EE3-2B3FACE1F0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86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59746C-CBAC-4D9D-AFCA-8ED31A8889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486400" cy="3743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11" name="Round Same Side Corner Rectangle 10">
            <a:extLst>
              <a:ext uri="{FF2B5EF4-FFF2-40B4-BE49-F238E27FC236}">
                <a16:creationId xmlns:a16="http://schemas.microsoft.com/office/drawing/2014/main" id="{12CEE3DC-2A9B-F44E-B352-BDFBC37D9878}"/>
              </a:ext>
            </a:extLst>
          </p:cNvPr>
          <p:cNvSpPr/>
          <p:nvPr userDrawn="1"/>
        </p:nvSpPr>
        <p:spPr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D" sz="2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F9D7BB-88A3-5A48-ABC4-A9E1756C9751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506225-87D6-E846-BACD-F3559A2AD7F1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Employee Benefits</a:t>
            </a:r>
          </a:p>
        </p:txBody>
      </p:sp>
    </p:spTree>
    <p:extLst>
      <p:ext uri="{BB962C8B-B14F-4D97-AF65-F5344CB8AC3E}">
        <p14:creationId xmlns:p14="http://schemas.microsoft.com/office/powerpoint/2010/main" val="254352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ADFF5-D2DF-4F4C-B84D-A9AF846D8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7" name="Round Same Side Corner Rectangle 6">
            <a:extLst>
              <a:ext uri="{FF2B5EF4-FFF2-40B4-BE49-F238E27FC236}">
                <a16:creationId xmlns:a16="http://schemas.microsoft.com/office/drawing/2014/main" id="{B4ADEBAC-E497-CB48-8513-F33DB82A8973}"/>
              </a:ext>
            </a:extLst>
          </p:cNvPr>
          <p:cNvSpPr/>
          <p:nvPr userDrawn="1"/>
        </p:nvSpPr>
        <p:spPr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D" sz="24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01E58-B497-624D-AB7C-62DCAC1049CF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0A711D-6C98-6C43-8314-B5B48812555D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Employee Benefits</a:t>
            </a:r>
          </a:p>
        </p:txBody>
      </p:sp>
    </p:spTree>
    <p:extLst>
      <p:ext uri="{BB962C8B-B14F-4D97-AF65-F5344CB8AC3E}">
        <p14:creationId xmlns:p14="http://schemas.microsoft.com/office/powerpoint/2010/main" val="3367220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>
            <a:extLst>
              <a:ext uri="{FF2B5EF4-FFF2-40B4-BE49-F238E27FC236}">
                <a16:creationId xmlns:a16="http://schemas.microsoft.com/office/drawing/2014/main" id="{7D9C00D1-0AB6-BD4A-934C-AAE20028C755}"/>
              </a:ext>
            </a:extLst>
          </p:cNvPr>
          <p:cNvSpPr/>
          <p:nvPr userDrawn="1"/>
        </p:nvSpPr>
        <p:spPr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D" sz="24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FEA8A-84D7-0A48-A4C0-92E3BFB183D5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162AB7-F807-1F49-9A00-EFC0C115F46D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Employee Benefits</a:t>
            </a:r>
          </a:p>
        </p:txBody>
      </p:sp>
    </p:spTree>
    <p:extLst>
      <p:ext uri="{BB962C8B-B14F-4D97-AF65-F5344CB8AC3E}">
        <p14:creationId xmlns:p14="http://schemas.microsoft.com/office/powerpoint/2010/main" val="725188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39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3DCC-E58D-4E90-BD32-93612EB10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7CF97-5037-48C8-8243-48B5F7870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53ED2-55B1-4F90-9569-25377B50E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ound Same Side Corner Rectangle 8">
            <a:extLst>
              <a:ext uri="{FF2B5EF4-FFF2-40B4-BE49-F238E27FC236}">
                <a16:creationId xmlns:a16="http://schemas.microsoft.com/office/drawing/2014/main" id="{1C13C889-96E7-F04E-8EF8-880DDD6EEDDF}"/>
              </a:ext>
            </a:extLst>
          </p:cNvPr>
          <p:cNvSpPr/>
          <p:nvPr userDrawn="1"/>
        </p:nvSpPr>
        <p:spPr>
          <a:xfrm>
            <a:off x="11264900" y="6393656"/>
            <a:ext cx="393700" cy="464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D" sz="2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3C30B8-9697-B04A-8F45-15EA715AEB6F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1A445E-F6FA-CB46-9487-31F25F904A26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Employee Benefits</a:t>
            </a:r>
          </a:p>
        </p:txBody>
      </p:sp>
    </p:spTree>
    <p:extLst>
      <p:ext uri="{BB962C8B-B14F-4D97-AF65-F5344CB8AC3E}">
        <p14:creationId xmlns:p14="http://schemas.microsoft.com/office/powerpoint/2010/main" val="1475451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B6927B9-FE2F-6547-888C-BB7E7A88DDF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58694853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7772400" imgH="10058400" progId="TCLayout.ActiveDocument.1">
                  <p:embed/>
                </p:oleObj>
              </mc:Choice>
              <mc:Fallback>
                <p:oleObj name="think-cell Slide" r:id="rId16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9B02A9F1-D26D-C949-A8F3-A16AA4A7248A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1" i="0" baseline="0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E9C95-668D-4C97-99D8-074E1701B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6400"/>
            <a:ext cx="111252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9BE55-B1B7-4BDF-8E9F-D05E93906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524000"/>
            <a:ext cx="111252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36658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" userDrawn="1">
          <p15:clr>
            <a:srgbClr val="F26B43"/>
          </p15:clr>
        </p15:guide>
        <p15:guide id="2" pos="7344" userDrawn="1">
          <p15:clr>
            <a:srgbClr val="F26B43"/>
          </p15:clr>
        </p15:guide>
        <p15:guide id="3" orient="horz" pos="3936" userDrawn="1">
          <p15:clr>
            <a:srgbClr val="F26B43"/>
          </p15:clr>
        </p15:guide>
        <p15:guide id="5" orient="horz" pos="960" userDrawn="1">
          <p15:clr>
            <a:srgbClr val="F26B43"/>
          </p15:clr>
        </p15:guide>
        <p15:guide id="6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4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microsoft.com/office/2007/relationships/hdphoto" Target="../media/hdphoto1.wdp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.bin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6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7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0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slideLayout" Target="../slideLayouts/slideLayout6.xml"/><Relationship Id="rId7" Type="http://schemas.microsoft.com/office/2007/relationships/hdphoto" Target="../media/hdphoto2.wdp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4.bin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microsoft.com/office/2007/relationships/hdphoto" Target="../media/hdphoto3.wdp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4.xml"/><Relationship Id="rId6" Type="http://schemas.openxmlformats.org/officeDocument/2006/relationships/image" Target="../media/image36.png"/><Relationship Id="rId5" Type="http://schemas.openxmlformats.org/officeDocument/2006/relationships/image" Target="../media/image35.emf"/><Relationship Id="rId4" Type="http://schemas.openxmlformats.org/officeDocument/2006/relationships/oleObject" Target="../embeddings/oleObject7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slideLayout" Target="../slideLayouts/slideLayout6.xml"/><Relationship Id="rId7" Type="http://schemas.microsoft.com/office/2007/relationships/hdphoto" Target="../media/hdphoto2.wdp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Object 22" hidden="1">
            <a:extLst>
              <a:ext uri="{FF2B5EF4-FFF2-40B4-BE49-F238E27FC236}">
                <a16:creationId xmlns:a16="http://schemas.microsoft.com/office/drawing/2014/main" id="{C403550C-D6E4-DB4E-9823-1E61D6B95A2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8540895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reeform 8">
            <a:extLst>
              <a:ext uri="{FF2B5EF4-FFF2-40B4-BE49-F238E27FC236}">
                <a16:creationId xmlns:a16="http://schemas.microsoft.com/office/drawing/2014/main" id="{FC58DAE2-400C-B9BE-13FB-5D3250E4FFE5}"/>
              </a:ext>
            </a:extLst>
          </p:cNvPr>
          <p:cNvSpPr/>
          <p:nvPr/>
        </p:nvSpPr>
        <p:spPr>
          <a:xfrm>
            <a:off x="468091" y="453845"/>
            <a:ext cx="11255818" cy="1817543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5400" dirty="0" err="1"/>
              <a:t>FreeRTOS</a:t>
            </a:r>
            <a:r>
              <a:rPr lang="zh-CN" altLang="en-US" sz="5400" dirty="0"/>
              <a:t>， </a:t>
            </a:r>
            <a:r>
              <a:rPr lang="en-US" altLang="zh-CN" sz="5400" dirty="0"/>
              <a:t>MMU</a:t>
            </a:r>
            <a:r>
              <a:rPr lang="zh-CN" altLang="en-US" sz="5400" dirty="0"/>
              <a:t>，但</a:t>
            </a:r>
            <a:r>
              <a:rPr lang="en-US" altLang="zh-CN" sz="5400" dirty="0"/>
              <a:t>Rust</a:t>
            </a:r>
          </a:p>
          <a:p>
            <a:pPr algn="r"/>
            <a:r>
              <a:rPr lang="en-US" altLang="zh-CN" sz="3200" dirty="0"/>
              <a:t>——</a:t>
            </a:r>
            <a:r>
              <a:rPr lang="en-US" altLang="zh-CN" sz="3200" dirty="0" err="1"/>
              <a:t>Mustrust</a:t>
            </a:r>
            <a:r>
              <a:rPr lang="zh-CN" altLang="en-US" sz="3200" dirty="0"/>
              <a:t>小组期中汇报</a:t>
            </a:r>
            <a:endParaRPr lang="en-US" sz="3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445715-3FB7-4C19-0061-9F750487D7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797" y="3687147"/>
            <a:ext cx="3600953" cy="142894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A9381C5-A07A-C28F-866C-5C2D35E13BAE}"/>
              </a:ext>
            </a:extLst>
          </p:cNvPr>
          <p:cNvSpPr/>
          <p:nvPr/>
        </p:nvSpPr>
        <p:spPr>
          <a:xfrm>
            <a:off x="4306570" y="3939957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+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8" name="Picture 2" descr="Rust Logo PNG Vector (SVG) Free Download">
            <a:extLst>
              <a:ext uri="{FF2B5EF4-FFF2-40B4-BE49-F238E27FC236}">
                <a16:creationId xmlns:a16="http://schemas.microsoft.com/office/drawing/2014/main" id="{604B96AE-8E69-5C92-3C9B-9EF357E28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48" y="3271772"/>
            <a:ext cx="2233159" cy="224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MMU letter logo design in illustration. Vector logo, calligraphy ...">
            <a:extLst>
              <a:ext uri="{FF2B5EF4-FFF2-40B4-BE49-F238E27FC236}">
                <a16:creationId xmlns:a16="http://schemas.microsoft.com/office/drawing/2014/main" id="{C6E50C1E-322E-61C0-4CF0-A210FEB28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800" y="2601978"/>
            <a:ext cx="3535907" cy="353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9FB4490-3491-EC4D-837D-D10C6817A318}"/>
              </a:ext>
            </a:extLst>
          </p:cNvPr>
          <p:cNvSpPr txBox="1"/>
          <p:nvPr/>
        </p:nvSpPr>
        <p:spPr>
          <a:xfrm>
            <a:off x="7781029" y="3908267"/>
            <a:ext cx="6035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+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3924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8F899C-3E97-52A8-2838-61B7DC9A2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为什么要选择</a:t>
            </a: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Rust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A3574CD-C898-1C18-B91C-9B6231EBD7C5}"/>
              </a:ext>
            </a:extLst>
          </p:cNvPr>
          <p:cNvSpPr txBox="1"/>
          <p:nvPr/>
        </p:nvSpPr>
        <p:spPr>
          <a:xfrm>
            <a:off x="648269" y="1295400"/>
            <a:ext cx="80521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</a:t>
            </a:r>
            <a:r>
              <a:rPr lang="zh-CN" altLang="en-US" dirty="0"/>
              <a:t>语言存在的问题：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空指针引用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释放内存后再使用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返回悬空指针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内存泄漏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超出访问权限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00058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E22F03-C087-3734-0E06-CAFB819D2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为什么要选择</a:t>
            </a: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Rust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980338F-0BB2-410E-E1F8-9E8A24C13425}"/>
              </a:ext>
            </a:extLst>
          </p:cNvPr>
          <p:cNvSpPr txBox="1"/>
          <p:nvPr/>
        </p:nvSpPr>
        <p:spPr>
          <a:xfrm>
            <a:off x="696036" y="1235123"/>
            <a:ext cx="79429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所有权机制（</a:t>
            </a:r>
            <a:r>
              <a:rPr lang="en-US" altLang="zh-CN" dirty="0" err="1"/>
              <a:t>Owership</a:t>
            </a:r>
            <a:r>
              <a:rPr lang="zh-CN" altLang="en-US" dirty="0"/>
              <a:t>）</a:t>
            </a:r>
            <a:r>
              <a:rPr lang="en-US" altLang="zh-CN" dirty="0"/>
              <a:t>(C++ </a:t>
            </a:r>
            <a:r>
              <a:rPr lang="en-US" altLang="zh-CN" dirty="0" err="1"/>
              <a:t>unique_ptr</a:t>
            </a:r>
            <a:r>
              <a:rPr lang="en-US" altLang="zh-CN" dirty="0"/>
              <a:t>)</a:t>
            </a:r>
            <a:r>
              <a:rPr lang="zh-CN" altLang="en-US" dirty="0"/>
              <a:t>、生命周期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严格的要求与详细的错误信息处理潜在的错误</a:t>
            </a:r>
            <a:endParaRPr lang="en-US" altLang="zh-CN" dirty="0"/>
          </a:p>
          <a:p>
            <a:r>
              <a:rPr lang="en-US" altLang="zh-CN" dirty="0"/>
              <a:t>——</a:t>
            </a:r>
            <a:r>
              <a:rPr lang="zh-CN" altLang="en-US" dirty="0"/>
              <a:t>在编译时报错解决潜在的问题要比在运行时出现问题找</a:t>
            </a:r>
            <a:r>
              <a:rPr lang="en-US" altLang="zh-CN" dirty="0"/>
              <a:t>bug</a:t>
            </a:r>
            <a:r>
              <a:rPr lang="zh-CN" altLang="en-US" dirty="0"/>
              <a:t>友好得多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强大的</a:t>
            </a:r>
            <a:r>
              <a:rPr lang="en-US" altLang="zh-CN" dirty="0"/>
              <a:t>Cargo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帮组我们管理项目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在不同操作系统上的命令相同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B2EB9C-F07F-AB3A-F143-59CE4F323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325" y="3797844"/>
            <a:ext cx="4923416" cy="26537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F7C8C8D-3689-7C8F-3457-34427572C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36" y="3630978"/>
            <a:ext cx="4073847" cy="298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6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AE56A2-655B-9400-B71B-AD339328C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技术依据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——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尝试用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Rust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写链表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644E3A-5961-765A-87EA-F6F2946A9AEF}"/>
              </a:ext>
            </a:extLst>
          </p:cNvPr>
          <p:cNvSpPr txBox="1"/>
          <p:nvPr/>
        </p:nvSpPr>
        <p:spPr>
          <a:xfrm>
            <a:off x="696036" y="1619562"/>
            <a:ext cx="1005157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Box</a:t>
            </a:r>
            <a:r>
              <a:rPr lang="zh-CN" altLang="en-US" sz="2400" dirty="0"/>
              <a:t>智能指针：同一时刻只能有一个可变引用</a:t>
            </a:r>
            <a:endParaRPr lang="en-US" altLang="zh-CN" sz="2400" b="0" i="0" dirty="0">
              <a:solidFill>
                <a:srgbClr val="4D4D4D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4D4D4D"/>
              </a:solidFill>
              <a:highlight>
                <a:srgbClr val="FFFFFF"/>
              </a:highlight>
              <a:latin typeface="-apple-system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Option</a:t>
            </a:r>
            <a:r>
              <a:rPr lang="zh-CN" altLang="en-US" sz="2400" dirty="0"/>
              <a:t>枚举：</a:t>
            </a:r>
            <a:r>
              <a:rPr lang="en-US" altLang="zh-CN" sz="2400" dirty="0"/>
              <a:t>Some</a:t>
            </a:r>
            <a:r>
              <a:rPr lang="zh-CN" altLang="en-US" sz="2400" dirty="0"/>
              <a:t>，</a:t>
            </a:r>
            <a:r>
              <a:rPr lang="en-US" altLang="zh-CN" sz="2400" dirty="0"/>
              <a:t>None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take()</a:t>
            </a:r>
            <a:r>
              <a:rPr lang="zh-CN" altLang="en-US" sz="2400" dirty="0"/>
              <a:t>方法：从</a:t>
            </a:r>
            <a:r>
              <a:rPr lang="en-US" altLang="zh-CN" sz="2400" dirty="0"/>
              <a:t>Option</a:t>
            </a:r>
            <a:r>
              <a:rPr lang="zh-CN" altLang="en-US" sz="2400" dirty="0"/>
              <a:t>中取出值，为原来的</a:t>
            </a:r>
            <a:r>
              <a:rPr lang="en-US" altLang="zh-CN" sz="2400" dirty="0"/>
              <a:t>Option</a:t>
            </a:r>
            <a:r>
              <a:rPr lang="zh-CN" altLang="en-US" sz="2400" dirty="0"/>
              <a:t>变量留下</a:t>
            </a:r>
            <a:r>
              <a:rPr lang="en-US" altLang="zh-CN" sz="2400" dirty="0"/>
              <a:t>None</a:t>
            </a:r>
            <a:r>
              <a:rPr lang="zh-CN" altLang="en-US" sz="2400" dirty="0"/>
              <a:t>值</a:t>
            </a:r>
            <a:endParaRPr lang="en-US" altLang="zh-CN" sz="2400" dirty="0"/>
          </a:p>
          <a:p>
            <a:endParaRPr lang="en-US" altLang="zh-CN" sz="2400" dirty="0">
              <a:solidFill>
                <a:srgbClr val="4D4D4D"/>
              </a:solidFill>
              <a:highlight>
                <a:srgbClr val="FFFFFF"/>
              </a:highlight>
              <a:latin typeface="-apple-system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 err="1"/>
              <a:t>as_ref</a:t>
            </a:r>
            <a:r>
              <a:rPr lang="en-US" altLang="zh-CN" sz="2400" dirty="0"/>
              <a:t>()</a:t>
            </a:r>
            <a:r>
              <a:rPr lang="zh-CN" altLang="en-US" sz="2400" dirty="0"/>
              <a:t>与</a:t>
            </a:r>
            <a:r>
              <a:rPr lang="en-US" altLang="zh-CN" sz="2400" dirty="0" err="1"/>
              <a:t>as_mut</a:t>
            </a:r>
            <a:r>
              <a:rPr lang="en-US" altLang="zh-CN" sz="2400" dirty="0"/>
              <a:t>()</a:t>
            </a:r>
            <a:r>
              <a:rPr lang="zh-CN" altLang="en-US" sz="2400" dirty="0"/>
              <a:t>方法：返回</a:t>
            </a:r>
            <a:r>
              <a:rPr lang="en-US" altLang="zh-CN" sz="2400" dirty="0"/>
              <a:t>Option</a:t>
            </a:r>
            <a:r>
              <a:rPr lang="zh-CN" altLang="en-US" sz="2400" dirty="0"/>
              <a:t>包含对象的不可变</a:t>
            </a:r>
            <a:r>
              <a:rPr lang="en-US" altLang="zh-CN" sz="2400" dirty="0"/>
              <a:t>/</a:t>
            </a:r>
            <a:r>
              <a:rPr lang="zh-CN" altLang="en-US" sz="2400" dirty="0"/>
              <a:t>可变引用</a:t>
            </a:r>
            <a:endParaRPr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4D4D4D"/>
              </a:solidFill>
              <a:highlight>
                <a:srgbClr val="FFFFFF"/>
              </a:highlight>
              <a:latin typeface="-apple-system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unwrap()</a:t>
            </a:r>
            <a:r>
              <a:rPr lang="zh-CN" altLang="en-US" sz="2400" dirty="0"/>
              <a:t>方法：</a:t>
            </a:r>
            <a:r>
              <a:rPr lang="en-US" altLang="zh-CN" sz="2400" dirty="0"/>
              <a:t>Option</a:t>
            </a:r>
            <a:r>
              <a:rPr lang="zh-CN" altLang="en-US" sz="2400" dirty="0"/>
              <a:t>值不为</a:t>
            </a:r>
            <a:r>
              <a:rPr lang="en-US" altLang="zh-CN" sz="2400" dirty="0"/>
              <a:t>None</a:t>
            </a:r>
            <a:r>
              <a:rPr lang="zh-CN" altLang="en-US" sz="2400" dirty="0"/>
              <a:t>时，获取值的所有权，否则引发</a:t>
            </a:r>
            <a:r>
              <a:rPr lang="en-US" altLang="zh-CN" sz="2400" dirty="0"/>
              <a:t>panic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292338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DA309A-426E-1CB4-DFE5-D9C34930C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技术依据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——Rust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链表的定义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39B509-4633-E656-7C0F-95BE2EBF6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56" y="1650190"/>
            <a:ext cx="6061214" cy="381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209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30E579-EED2-6AC3-B7D5-AA868165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技术依据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——Rust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链表的常用方法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5C7072-8EB0-BD32-68CE-D39BE6A28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587" y="1258437"/>
            <a:ext cx="4752202" cy="52134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A067CD6-975F-8AD9-9EED-5225981A6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87" y="1258437"/>
            <a:ext cx="3432916" cy="529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06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BCFFE4-8CDF-A264-08B5-791E35BCD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2155"/>
            <a:ext cx="11125200" cy="889000"/>
          </a:xfrm>
        </p:spPr>
        <p:txBody>
          <a:bodyPr/>
          <a:lstStyle/>
          <a:p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技术依据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——Rust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链表的测试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A7EAF4F-DE19-0B8F-B32E-D0EDA5233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48" y="3994141"/>
            <a:ext cx="5907374" cy="250894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94CBB0A-DF98-A6B4-EBA8-2738FE7D0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48" y="1111155"/>
            <a:ext cx="5741134" cy="281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17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26B2C79-B5DA-2D4A-B811-BA4DC31D875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26B2C79-B5DA-2D4A-B811-BA4DC31D87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B7EA3F8-30C3-0A45-B2B9-E0FA57A117F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08F0E-24A3-1B41-9B8B-B5518F775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技术依据</a:t>
            </a:r>
            <a:r>
              <a:rPr lang="en-US" altLang="zh-CN" dirty="0"/>
              <a:t>——Rust</a:t>
            </a:r>
            <a:r>
              <a:rPr lang="zh-CN" altLang="en-US" dirty="0"/>
              <a:t>与</a:t>
            </a:r>
            <a:r>
              <a:rPr lang="en-US" altLang="zh-CN" dirty="0"/>
              <a:t>C</a:t>
            </a:r>
            <a:r>
              <a:rPr lang="zh-CN" altLang="en-US" dirty="0"/>
              <a:t>的相互调用问题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F46BECB-1F41-B64F-9431-862ABCC1EC30}"/>
              </a:ext>
            </a:extLst>
          </p:cNvPr>
          <p:cNvSpPr/>
          <p:nvPr/>
        </p:nvSpPr>
        <p:spPr>
          <a:xfrm>
            <a:off x="554666" y="1524000"/>
            <a:ext cx="11082669" cy="2380297"/>
          </a:xfrm>
          <a:prstGeom prst="roundRect">
            <a:avLst>
              <a:gd name="adj" fmla="val 12901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29E8EFB-D53E-8C11-0066-C2F97BE5F2F2}"/>
              </a:ext>
            </a:extLst>
          </p:cNvPr>
          <p:cNvSpPr txBox="1"/>
          <p:nvPr/>
        </p:nvSpPr>
        <p:spPr>
          <a:xfrm>
            <a:off x="2053848" y="1766233"/>
            <a:ext cx="78393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渐进式“换血”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11AD3A82-20EE-CA84-4E36-BAD1893D1456}"/>
              </a:ext>
            </a:extLst>
          </p:cNvPr>
          <p:cNvSpPr/>
          <p:nvPr/>
        </p:nvSpPr>
        <p:spPr>
          <a:xfrm>
            <a:off x="1664320" y="5044507"/>
            <a:ext cx="1221058" cy="133399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C</a:t>
            </a:r>
            <a:endParaRPr lang="zh-CN" altLang="en-US" sz="2800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B828236F-557B-CABF-A7BE-17F7429266EF}"/>
              </a:ext>
            </a:extLst>
          </p:cNvPr>
          <p:cNvSpPr/>
          <p:nvPr/>
        </p:nvSpPr>
        <p:spPr>
          <a:xfrm>
            <a:off x="1533293" y="4638041"/>
            <a:ext cx="1483112" cy="1874271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AB7A8B6-B46B-4FC6-3F09-1D4C9C8E23A0}"/>
              </a:ext>
            </a:extLst>
          </p:cNvPr>
          <p:cNvSpPr txBox="1"/>
          <p:nvPr/>
        </p:nvSpPr>
        <p:spPr>
          <a:xfrm>
            <a:off x="1765524" y="4684836"/>
            <a:ext cx="1048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freeRTOS</a:t>
            </a:r>
            <a:endParaRPr lang="zh-CN" altLang="en-US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083D7DA-DCBE-BD4C-4733-B855722ACE6B}"/>
              </a:ext>
            </a:extLst>
          </p:cNvPr>
          <p:cNvSpPr/>
          <p:nvPr/>
        </p:nvSpPr>
        <p:spPr>
          <a:xfrm>
            <a:off x="5596983" y="5831571"/>
            <a:ext cx="1221058" cy="546925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C</a:t>
            </a:r>
            <a:endParaRPr lang="zh-CN" altLang="en-US" sz="2800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49F0EC04-6AE9-F057-1869-A48F2207145D}"/>
              </a:ext>
            </a:extLst>
          </p:cNvPr>
          <p:cNvSpPr/>
          <p:nvPr/>
        </p:nvSpPr>
        <p:spPr>
          <a:xfrm>
            <a:off x="5465956" y="4638041"/>
            <a:ext cx="1483112" cy="1874271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95BD036-0C51-FB03-62AD-DC1648AFCB5B}"/>
              </a:ext>
            </a:extLst>
          </p:cNvPr>
          <p:cNvSpPr txBox="1"/>
          <p:nvPr/>
        </p:nvSpPr>
        <p:spPr>
          <a:xfrm>
            <a:off x="5669465" y="4675174"/>
            <a:ext cx="1076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freeRTOS</a:t>
            </a:r>
            <a:endParaRPr lang="zh-CN" altLang="en-US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FE1574D3-BC79-CAB8-AA91-450A14DCB579}"/>
              </a:ext>
            </a:extLst>
          </p:cNvPr>
          <p:cNvSpPr/>
          <p:nvPr/>
        </p:nvSpPr>
        <p:spPr>
          <a:xfrm>
            <a:off x="5596983" y="5044506"/>
            <a:ext cx="1221058" cy="687738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Rust</a:t>
            </a:r>
            <a:endParaRPr lang="zh-CN" altLang="en-US" sz="2800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43D43566-1E6F-1E70-17C8-54B99DDC4650}"/>
              </a:ext>
            </a:extLst>
          </p:cNvPr>
          <p:cNvSpPr/>
          <p:nvPr/>
        </p:nvSpPr>
        <p:spPr>
          <a:xfrm>
            <a:off x="9398619" y="4638040"/>
            <a:ext cx="1483112" cy="1874271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2DCB116B-3927-32B1-8934-54B8B794FE6E}"/>
              </a:ext>
            </a:extLst>
          </p:cNvPr>
          <p:cNvSpPr/>
          <p:nvPr/>
        </p:nvSpPr>
        <p:spPr>
          <a:xfrm>
            <a:off x="9529646" y="5044503"/>
            <a:ext cx="1221058" cy="1333993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Rust</a:t>
            </a:r>
            <a:endParaRPr lang="zh-CN" altLang="en-US" sz="28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34D5F11-EC36-E8D8-FABE-69D24D60AB43}"/>
              </a:ext>
            </a:extLst>
          </p:cNvPr>
          <p:cNvSpPr txBox="1"/>
          <p:nvPr/>
        </p:nvSpPr>
        <p:spPr>
          <a:xfrm>
            <a:off x="9604279" y="4684835"/>
            <a:ext cx="1076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freeRTOS</a:t>
            </a:r>
            <a:endParaRPr lang="zh-CN" altLang="en-US" dirty="0"/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C116450A-6D42-D819-3F30-36CBA1E5ED02}"/>
              </a:ext>
            </a:extLst>
          </p:cNvPr>
          <p:cNvSpPr/>
          <p:nvPr/>
        </p:nvSpPr>
        <p:spPr>
          <a:xfrm>
            <a:off x="3282176" y="5388375"/>
            <a:ext cx="1700561" cy="4962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3E9C84D7-A0A3-3474-0FF1-8F56FA091114}"/>
              </a:ext>
            </a:extLst>
          </p:cNvPr>
          <p:cNvSpPr/>
          <p:nvPr/>
        </p:nvSpPr>
        <p:spPr>
          <a:xfrm>
            <a:off x="7323563" y="5388375"/>
            <a:ext cx="1700561" cy="4962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Rounded Rectangle 41">
            <a:extLst>
              <a:ext uri="{FF2B5EF4-FFF2-40B4-BE49-F238E27FC236}">
                <a16:creationId xmlns:a16="http://schemas.microsoft.com/office/drawing/2014/main" id="{6D8B5EE1-5D43-5456-9CA7-43B16711A707}"/>
              </a:ext>
            </a:extLst>
          </p:cNvPr>
          <p:cNvSpPr/>
          <p:nvPr/>
        </p:nvSpPr>
        <p:spPr>
          <a:xfrm>
            <a:off x="1379141" y="3718016"/>
            <a:ext cx="9802997" cy="41406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TextBox 7">
            <a:extLst>
              <a:ext uri="{FF2B5EF4-FFF2-40B4-BE49-F238E27FC236}">
                <a16:creationId xmlns:a16="http://schemas.microsoft.com/office/drawing/2014/main" id="{ED612EC5-699E-0A41-935E-B03BFDF04361}"/>
              </a:ext>
            </a:extLst>
          </p:cNvPr>
          <p:cNvSpPr txBox="1"/>
          <p:nvPr/>
        </p:nvSpPr>
        <p:spPr>
          <a:xfrm>
            <a:off x="1041721" y="3086164"/>
            <a:ext cx="1665081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重写核心模块</a:t>
            </a:r>
            <a:endParaRPr lang="en-US" b="1" dirty="0">
              <a:solidFill>
                <a:schemeClr val="accent1">
                  <a:lumMod val="20000"/>
                  <a:lumOff val="8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Oval 14">
            <a:extLst>
              <a:ext uri="{FF2B5EF4-FFF2-40B4-BE49-F238E27FC236}">
                <a16:creationId xmlns:a16="http://schemas.microsoft.com/office/drawing/2014/main" id="{46B4E9C3-6F6D-42AA-885A-656441E241DC}"/>
              </a:ext>
            </a:extLst>
          </p:cNvPr>
          <p:cNvSpPr/>
          <p:nvPr/>
        </p:nvSpPr>
        <p:spPr>
          <a:xfrm>
            <a:off x="1111208" y="3520861"/>
            <a:ext cx="842683" cy="84268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18">
            <a:extLst>
              <a:ext uri="{FF2B5EF4-FFF2-40B4-BE49-F238E27FC236}">
                <a16:creationId xmlns:a16="http://schemas.microsoft.com/office/drawing/2014/main" id="{4D4FE328-770C-7FD0-BC3A-CD49B313962B}"/>
              </a:ext>
            </a:extLst>
          </p:cNvPr>
          <p:cNvSpPr txBox="1"/>
          <p:nvPr/>
        </p:nvSpPr>
        <p:spPr>
          <a:xfrm>
            <a:off x="2989500" y="3086164"/>
            <a:ext cx="1839954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封装原有</a:t>
            </a:r>
            <a:r>
              <a:rPr lang="en-US" altLang="zh-CN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zh-CN" altLang="en-US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源码</a:t>
            </a:r>
            <a:endParaRPr lang="en-US" b="1" dirty="0">
              <a:solidFill>
                <a:schemeClr val="accent1">
                  <a:lumMod val="20000"/>
                  <a:lumOff val="8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Oval 19">
            <a:extLst>
              <a:ext uri="{FF2B5EF4-FFF2-40B4-BE49-F238E27FC236}">
                <a16:creationId xmlns:a16="http://schemas.microsoft.com/office/drawing/2014/main" id="{11BBAD9B-F8C6-CCB7-163D-7A126F7738EA}"/>
              </a:ext>
            </a:extLst>
          </p:cNvPr>
          <p:cNvSpPr/>
          <p:nvPr/>
        </p:nvSpPr>
        <p:spPr>
          <a:xfrm>
            <a:off x="3212671" y="3520861"/>
            <a:ext cx="842683" cy="84268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22">
            <a:extLst>
              <a:ext uri="{FF2B5EF4-FFF2-40B4-BE49-F238E27FC236}">
                <a16:creationId xmlns:a16="http://schemas.microsoft.com/office/drawing/2014/main" id="{8794DF66-9617-4614-CE26-2E26E4F4937B}"/>
              </a:ext>
            </a:extLst>
          </p:cNvPr>
          <p:cNvSpPr txBox="1"/>
          <p:nvPr/>
        </p:nvSpPr>
        <p:spPr>
          <a:xfrm>
            <a:off x="5247654" y="3095752"/>
            <a:ext cx="1665081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测试验证</a:t>
            </a:r>
            <a:endParaRPr lang="en-US" b="1" dirty="0">
              <a:solidFill>
                <a:schemeClr val="accent1">
                  <a:lumMod val="20000"/>
                  <a:lumOff val="8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Oval 23">
            <a:extLst>
              <a:ext uri="{FF2B5EF4-FFF2-40B4-BE49-F238E27FC236}">
                <a16:creationId xmlns:a16="http://schemas.microsoft.com/office/drawing/2014/main" id="{2BC7463C-CBBD-2B6E-2F49-AF4CE5EF27D6}"/>
              </a:ext>
            </a:extLst>
          </p:cNvPr>
          <p:cNvSpPr/>
          <p:nvPr/>
        </p:nvSpPr>
        <p:spPr>
          <a:xfrm>
            <a:off x="5314134" y="3520861"/>
            <a:ext cx="842683" cy="84268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26">
            <a:extLst>
              <a:ext uri="{FF2B5EF4-FFF2-40B4-BE49-F238E27FC236}">
                <a16:creationId xmlns:a16="http://schemas.microsoft.com/office/drawing/2014/main" id="{334E07B8-88C6-20A8-CA56-14051C9981B2}"/>
              </a:ext>
            </a:extLst>
          </p:cNvPr>
          <p:cNvSpPr txBox="1"/>
          <p:nvPr/>
        </p:nvSpPr>
        <p:spPr>
          <a:xfrm>
            <a:off x="7374137" y="3093244"/>
            <a:ext cx="1136789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逐步替换</a:t>
            </a:r>
            <a:endParaRPr lang="en-US" b="1" dirty="0">
              <a:solidFill>
                <a:schemeClr val="accent1">
                  <a:lumMod val="20000"/>
                  <a:lumOff val="8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3" name="Oval 27">
            <a:extLst>
              <a:ext uri="{FF2B5EF4-FFF2-40B4-BE49-F238E27FC236}">
                <a16:creationId xmlns:a16="http://schemas.microsoft.com/office/drawing/2014/main" id="{564879DB-F175-0CBE-746D-F8667A5CAE12}"/>
              </a:ext>
            </a:extLst>
          </p:cNvPr>
          <p:cNvSpPr/>
          <p:nvPr/>
        </p:nvSpPr>
        <p:spPr>
          <a:xfrm>
            <a:off x="7415597" y="3520861"/>
            <a:ext cx="842683" cy="84268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30">
            <a:extLst>
              <a:ext uri="{FF2B5EF4-FFF2-40B4-BE49-F238E27FC236}">
                <a16:creationId xmlns:a16="http://schemas.microsoft.com/office/drawing/2014/main" id="{87617769-751D-B7BF-DDD5-D2F21DCE1AAD}"/>
              </a:ext>
            </a:extLst>
          </p:cNvPr>
          <p:cNvSpPr txBox="1"/>
          <p:nvPr/>
        </p:nvSpPr>
        <p:spPr>
          <a:xfrm>
            <a:off x="9515707" y="3100688"/>
            <a:ext cx="1136789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性能优化</a:t>
            </a:r>
            <a:endParaRPr lang="en-US" b="1" dirty="0">
              <a:solidFill>
                <a:schemeClr val="accent1">
                  <a:lumMod val="20000"/>
                  <a:lumOff val="8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5" name="Oval 31">
            <a:extLst>
              <a:ext uri="{FF2B5EF4-FFF2-40B4-BE49-F238E27FC236}">
                <a16:creationId xmlns:a16="http://schemas.microsoft.com/office/drawing/2014/main" id="{FC5B2E82-C029-DDA6-9FD3-307D6B77C3D9}"/>
              </a:ext>
            </a:extLst>
          </p:cNvPr>
          <p:cNvSpPr/>
          <p:nvPr/>
        </p:nvSpPr>
        <p:spPr>
          <a:xfrm>
            <a:off x="9515707" y="3520861"/>
            <a:ext cx="842683" cy="84268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35">
            <a:extLst>
              <a:ext uri="{FF2B5EF4-FFF2-40B4-BE49-F238E27FC236}">
                <a16:creationId xmlns:a16="http://schemas.microsoft.com/office/drawing/2014/main" id="{6553DE63-A6BB-90F2-1E25-D1DE76590BFF}"/>
              </a:ext>
            </a:extLst>
          </p:cNvPr>
          <p:cNvSpPr>
            <a:spLocks noEditPoints="1"/>
          </p:cNvSpPr>
          <p:nvPr/>
        </p:nvSpPr>
        <p:spPr bwMode="auto">
          <a:xfrm>
            <a:off x="2459760" y="3800984"/>
            <a:ext cx="247042" cy="248130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5 w 96"/>
              <a:gd name="T11" fmla="*/ 52 h 96"/>
              <a:gd name="T12" fmla="*/ 53 w 96"/>
              <a:gd name="T13" fmla="*/ 76 h 96"/>
              <a:gd name="T14" fmla="*/ 48 w 96"/>
              <a:gd name="T15" fmla="*/ 77 h 96"/>
              <a:gd name="T16" fmla="*/ 44 w 96"/>
              <a:gd name="T17" fmla="*/ 76 h 96"/>
              <a:gd name="T18" fmla="*/ 43 w 96"/>
              <a:gd name="T19" fmla="*/ 75 h 96"/>
              <a:gd name="T20" fmla="*/ 43 w 96"/>
              <a:gd name="T21" fmla="*/ 66 h 96"/>
              <a:gd name="T22" fmla="*/ 52 w 96"/>
              <a:gd name="T23" fmla="*/ 56 h 96"/>
              <a:gd name="T24" fmla="*/ 22 w 96"/>
              <a:gd name="T25" fmla="*/ 56 h 96"/>
              <a:gd name="T26" fmla="*/ 16 w 96"/>
              <a:gd name="T27" fmla="*/ 50 h 96"/>
              <a:gd name="T28" fmla="*/ 16 w 96"/>
              <a:gd name="T29" fmla="*/ 46 h 96"/>
              <a:gd name="T30" fmla="*/ 22 w 96"/>
              <a:gd name="T31" fmla="*/ 40 h 96"/>
              <a:gd name="T32" fmla="*/ 52 w 96"/>
              <a:gd name="T33" fmla="*/ 40 h 96"/>
              <a:gd name="T34" fmla="*/ 42 w 96"/>
              <a:gd name="T35" fmla="*/ 30 h 96"/>
              <a:gd name="T36" fmla="*/ 43 w 96"/>
              <a:gd name="T37" fmla="*/ 22 h 96"/>
              <a:gd name="T38" fmla="*/ 44 w 96"/>
              <a:gd name="T39" fmla="*/ 20 h 96"/>
              <a:gd name="T40" fmla="*/ 52 w 96"/>
              <a:gd name="T41" fmla="*/ 20 h 96"/>
              <a:gd name="T42" fmla="*/ 75 w 96"/>
              <a:gd name="T43" fmla="*/ 44 h 96"/>
              <a:gd name="T44" fmla="*/ 75 w 96"/>
              <a:gd name="T45" fmla="*/ 5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5" y="96"/>
                  <a:pt x="96" y="74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75" y="52"/>
                </a:moveTo>
                <a:cubicBezTo>
                  <a:pt x="53" y="76"/>
                  <a:pt x="53" y="76"/>
                  <a:pt x="53" y="76"/>
                </a:cubicBezTo>
                <a:cubicBezTo>
                  <a:pt x="52" y="77"/>
                  <a:pt x="50" y="77"/>
                  <a:pt x="48" y="77"/>
                </a:cubicBezTo>
                <a:cubicBezTo>
                  <a:pt x="47" y="77"/>
                  <a:pt x="45" y="77"/>
                  <a:pt x="44" y="76"/>
                </a:cubicBezTo>
                <a:cubicBezTo>
                  <a:pt x="43" y="75"/>
                  <a:pt x="43" y="75"/>
                  <a:pt x="43" y="75"/>
                </a:cubicBezTo>
                <a:cubicBezTo>
                  <a:pt x="41" y="72"/>
                  <a:pt x="41" y="68"/>
                  <a:pt x="43" y="66"/>
                </a:cubicBezTo>
                <a:cubicBezTo>
                  <a:pt x="52" y="56"/>
                  <a:pt x="52" y="56"/>
                  <a:pt x="52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19" y="56"/>
                  <a:pt x="16" y="53"/>
                  <a:pt x="16" y="50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3"/>
                  <a:pt x="19" y="40"/>
                  <a:pt x="2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42" y="30"/>
                  <a:pt x="42" y="30"/>
                  <a:pt x="42" y="30"/>
                </a:cubicBezTo>
                <a:cubicBezTo>
                  <a:pt x="40" y="28"/>
                  <a:pt x="40" y="24"/>
                  <a:pt x="43" y="22"/>
                </a:cubicBezTo>
                <a:cubicBezTo>
                  <a:pt x="44" y="20"/>
                  <a:pt x="44" y="20"/>
                  <a:pt x="44" y="20"/>
                </a:cubicBezTo>
                <a:cubicBezTo>
                  <a:pt x="46" y="18"/>
                  <a:pt x="50" y="18"/>
                  <a:pt x="52" y="20"/>
                </a:cubicBezTo>
                <a:cubicBezTo>
                  <a:pt x="75" y="44"/>
                  <a:pt x="75" y="44"/>
                  <a:pt x="75" y="44"/>
                </a:cubicBezTo>
                <a:cubicBezTo>
                  <a:pt x="77" y="46"/>
                  <a:pt x="77" y="50"/>
                  <a:pt x="75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35">
            <a:extLst>
              <a:ext uri="{FF2B5EF4-FFF2-40B4-BE49-F238E27FC236}">
                <a16:creationId xmlns:a16="http://schemas.microsoft.com/office/drawing/2014/main" id="{B612D3D4-9CCF-11BE-27D3-BA792ABFD8C8}"/>
              </a:ext>
            </a:extLst>
          </p:cNvPr>
          <p:cNvSpPr>
            <a:spLocks noEditPoints="1"/>
          </p:cNvSpPr>
          <p:nvPr/>
        </p:nvSpPr>
        <p:spPr bwMode="auto">
          <a:xfrm>
            <a:off x="4561223" y="3800984"/>
            <a:ext cx="247042" cy="248130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5 w 96"/>
              <a:gd name="T11" fmla="*/ 52 h 96"/>
              <a:gd name="T12" fmla="*/ 53 w 96"/>
              <a:gd name="T13" fmla="*/ 76 h 96"/>
              <a:gd name="T14" fmla="*/ 48 w 96"/>
              <a:gd name="T15" fmla="*/ 77 h 96"/>
              <a:gd name="T16" fmla="*/ 44 w 96"/>
              <a:gd name="T17" fmla="*/ 76 h 96"/>
              <a:gd name="T18" fmla="*/ 43 w 96"/>
              <a:gd name="T19" fmla="*/ 75 h 96"/>
              <a:gd name="T20" fmla="*/ 43 w 96"/>
              <a:gd name="T21" fmla="*/ 66 h 96"/>
              <a:gd name="T22" fmla="*/ 52 w 96"/>
              <a:gd name="T23" fmla="*/ 56 h 96"/>
              <a:gd name="T24" fmla="*/ 22 w 96"/>
              <a:gd name="T25" fmla="*/ 56 h 96"/>
              <a:gd name="T26" fmla="*/ 16 w 96"/>
              <a:gd name="T27" fmla="*/ 50 h 96"/>
              <a:gd name="T28" fmla="*/ 16 w 96"/>
              <a:gd name="T29" fmla="*/ 46 h 96"/>
              <a:gd name="T30" fmla="*/ 22 w 96"/>
              <a:gd name="T31" fmla="*/ 40 h 96"/>
              <a:gd name="T32" fmla="*/ 52 w 96"/>
              <a:gd name="T33" fmla="*/ 40 h 96"/>
              <a:gd name="T34" fmla="*/ 42 w 96"/>
              <a:gd name="T35" fmla="*/ 30 h 96"/>
              <a:gd name="T36" fmla="*/ 43 w 96"/>
              <a:gd name="T37" fmla="*/ 22 h 96"/>
              <a:gd name="T38" fmla="*/ 44 w 96"/>
              <a:gd name="T39" fmla="*/ 20 h 96"/>
              <a:gd name="T40" fmla="*/ 52 w 96"/>
              <a:gd name="T41" fmla="*/ 20 h 96"/>
              <a:gd name="T42" fmla="*/ 75 w 96"/>
              <a:gd name="T43" fmla="*/ 44 h 96"/>
              <a:gd name="T44" fmla="*/ 75 w 96"/>
              <a:gd name="T45" fmla="*/ 5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5" y="96"/>
                  <a:pt x="96" y="74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75" y="52"/>
                </a:moveTo>
                <a:cubicBezTo>
                  <a:pt x="53" y="76"/>
                  <a:pt x="53" y="76"/>
                  <a:pt x="53" y="76"/>
                </a:cubicBezTo>
                <a:cubicBezTo>
                  <a:pt x="52" y="77"/>
                  <a:pt x="50" y="77"/>
                  <a:pt x="48" y="77"/>
                </a:cubicBezTo>
                <a:cubicBezTo>
                  <a:pt x="47" y="77"/>
                  <a:pt x="45" y="77"/>
                  <a:pt x="44" y="76"/>
                </a:cubicBezTo>
                <a:cubicBezTo>
                  <a:pt x="43" y="75"/>
                  <a:pt x="43" y="75"/>
                  <a:pt x="43" y="75"/>
                </a:cubicBezTo>
                <a:cubicBezTo>
                  <a:pt x="41" y="72"/>
                  <a:pt x="41" y="68"/>
                  <a:pt x="43" y="66"/>
                </a:cubicBezTo>
                <a:cubicBezTo>
                  <a:pt x="52" y="56"/>
                  <a:pt x="52" y="56"/>
                  <a:pt x="52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19" y="56"/>
                  <a:pt x="16" y="53"/>
                  <a:pt x="16" y="50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3"/>
                  <a:pt x="19" y="40"/>
                  <a:pt x="2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42" y="30"/>
                  <a:pt x="42" y="30"/>
                  <a:pt x="42" y="30"/>
                </a:cubicBezTo>
                <a:cubicBezTo>
                  <a:pt x="40" y="28"/>
                  <a:pt x="40" y="24"/>
                  <a:pt x="43" y="22"/>
                </a:cubicBezTo>
                <a:cubicBezTo>
                  <a:pt x="44" y="20"/>
                  <a:pt x="44" y="20"/>
                  <a:pt x="44" y="20"/>
                </a:cubicBezTo>
                <a:cubicBezTo>
                  <a:pt x="46" y="18"/>
                  <a:pt x="50" y="18"/>
                  <a:pt x="52" y="20"/>
                </a:cubicBezTo>
                <a:cubicBezTo>
                  <a:pt x="75" y="44"/>
                  <a:pt x="75" y="44"/>
                  <a:pt x="75" y="44"/>
                </a:cubicBezTo>
                <a:cubicBezTo>
                  <a:pt x="77" y="46"/>
                  <a:pt x="77" y="50"/>
                  <a:pt x="75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35">
            <a:extLst>
              <a:ext uri="{FF2B5EF4-FFF2-40B4-BE49-F238E27FC236}">
                <a16:creationId xmlns:a16="http://schemas.microsoft.com/office/drawing/2014/main" id="{771145E8-64E8-500D-9A26-249D58E0651D}"/>
              </a:ext>
            </a:extLst>
          </p:cNvPr>
          <p:cNvSpPr>
            <a:spLocks noEditPoints="1"/>
          </p:cNvSpPr>
          <p:nvPr/>
        </p:nvSpPr>
        <p:spPr bwMode="auto">
          <a:xfrm>
            <a:off x="6662686" y="3800984"/>
            <a:ext cx="247042" cy="248130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5 w 96"/>
              <a:gd name="T11" fmla="*/ 52 h 96"/>
              <a:gd name="T12" fmla="*/ 53 w 96"/>
              <a:gd name="T13" fmla="*/ 76 h 96"/>
              <a:gd name="T14" fmla="*/ 48 w 96"/>
              <a:gd name="T15" fmla="*/ 77 h 96"/>
              <a:gd name="T16" fmla="*/ 44 w 96"/>
              <a:gd name="T17" fmla="*/ 76 h 96"/>
              <a:gd name="T18" fmla="*/ 43 w 96"/>
              <a:gd name="T19" fmla="*/ 75 h 96"/>
              <a:gd name="T20" fmla="*/ 43 w 96"/>
              <a:gd name="T21" fmla="*/ 66 h 96"/>
              <a:gd name="T22" fmla="*/ 52 w 96"/>
              <a:gd name="T23" fmla="*/ 56 h 96"/>
              <a:gd name="T24" fmla="*/ 22 w 96"/>
              <a:gd name="T25" fmla="*/ 56 h 96"/>
              <a:gd name="T26" fmla="*/ 16 w 96"/>
              <a:gd name="T27" fmla="*/ 50 h 96"/>
              <a:gd name="T28" fmla="*/ 16 w 96"/>
              <a:gd name="T29" fmla="*/ 46 h 96"/>
              <a:gd name="T30" fmla="*/ 22 w 96"/>
              <a:gd name="T31" fmla="*/ 40 h 96"/>
              <a:gd name="T32" fmla="*/ 52 w 96"/>
              <a:gd name="T33" fmla="*/ 40 h 96"/>
              <a:gd name="T34" fmla="*/ 42 w 96"/>
              <a:gd name="T35" fmla="*/ 30 h 96"/>
              <a:gd name="T36" fmla="*/ 43 w 96"/>
              <a:gd name="T37" fmla="*/ 22 h 96"/>
              <a:gd name="T38" fmla="*/ 44 w 96"/>
              <a:gd name="T39" fmla="*/ 20 h 96"/>
              <a:gd name="T40" fmla="*/ 52 w 96"/>
              <a:gd name="T41" fmla="*/ 20 h 96"/>
              <a:gd name="T42" fmla="*/ 75 w 96"/>
              <a:gd name="T43" fmla="*/ 44 h 96"/>
              <a:gd name="T44" fmla="*/ 75 w 96"/>
              <a:gd name="T45" fmla="*/ 5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5" y="96"/>
                  <a:pt x="96" y="74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75" y="52"/>
                </a:moveTo>
                <a:cubicBezTo>
                  <a:pt x="53" y="76"/>
                  <a:pt x="53" y="76"/>
                  <a:pt x="53" y="76"/>
                </a:cubicBezTo>
                <a:cubicBezTo>
                  <a:pt x="52" y="77"/>
                  <a:pt x="50" y="77"/>
                  <a:pt x="48" y="77"/>
                </a:cubicBezTo>
                <a:cubicBezTo>
                  <a:pt x="47" y="77"/>
                  <a:pt x="45" y="77"/>
                  <a:pt x="44" y="76"/>
                </a:cubicBezTo>
                <a:cubicBezTo>
                  <a:pt x="43" y="75"/>
                  <a:pt x="43" y="75"/>
                  <a:pt x="43" y="75"/>
                </a:cubicBezTo>
                <a:cubicBezTo>
                  <a:pt x="41" y="72"/>
                  <a:pt x="41" y="68"/>
                  <a:pt x="43" y="66"/>
                </a:cubicBezTo>
                <a:cubicBezTo>
                  <a:pt x="52" y="56"/>
                  <a:pt x="52" y="56"/>
                  <a:pt x="52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19" y="56"/>
                  <a:pt x="16" y="53"/>
                  <a:pt x="16" y="50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3"/>
                  <a:pt x="19" y="40"/>
                  <a:pt x="2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42" y="30"/>
                  <a:pt x="42" y="30"/>
                  <a:pt x="42" y="30"/>
                </a:cubicBezTo>
                <a:cubicBezTo>
                  <a:pt x="40" y="28"/>
                  <a:pt x="40" y="24"/>
                  <a:pt x="43" y="22"/>
                </a:cubicBezTo>
                <a:cubicBezTo>
                  <a:pt x="44" y="20"/>
                  <a:pt x="44" y="20"/>
                  <a:pt x="44" y="20"/>
                </a:cubicBezTo>
                <a:cubicBezTo>
                  <a:pt x="46" y="18"/>
                  <a:pt x="50" y="18"/>
                  <a:pt x="52" y="20"/>
                </a:cubicBezTo>
                <a:cubicBezTo>
                  <a:pt x="75" y="44"/>
                  <a:pt x="75" y="44"/>
                  <a:pt x="75" y="44"/>
                </a:cubicBezTo>
                <a:cubicBezTo>
                  <a:pt x="77" y="46"/>
                  <a:pt x="77" y="50"/>
                  <a:pt x="75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35">
            <a:extLst>
              <a:ext uri="{FF2B5EF4-FFF2-40B4-BE49-F238E27FC236}">
                <a16:creationId xmlns:a16="http://schemas.microsoft.com/office/drawing/2014/main" id="{3202A5F0-5FC4-83D6-D60E-D85F13C9E7E5}"/>
              </a:ext>
            </a:extLst>
          </p:cNvPr>
          <p:cNvSpPr>
            <a:spLocks noEditPoints="1"/>
          </p:cNvSpPr>
          <p:nvPr/>
        </p:nvSpPr>
        <p:spPr bwMode="auto">
          <a:xfrm>
            <a:off x="8764149" y="3800984"/>
            <a:ext cx="247042" cy="248130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5 w 96"/>
              <a:gd name="T11" fmla="*/ 52 h 96"/>
              <a:gd name="T12" fmla="*/ 53 w 96"/>
              <a:gd name="T13" fmla="*/ 76 h 96"/>
              <a:gd name="T14" fmla="*/ 48 w 96"/>
              <a:gd name="T15" fmla="*/ 77 h 96"/>
              <a:gd name="T16" fmla="*/ 44 w 96"/>
              <a:gd name="T17" fmla="*/ 76 h 96"/>
              <a:gd name="T18" fmla="*/ 43 w 96"/>
              <a:gd name="T19" fmla="*/ 75 h 96"/>
              <a:gd name="T20" fmla="*/ 43 w 96"/>
              <a:gd name="T21" fmla="*/ 66 h 96"/>
              <a:gd name="T22" fmla="*/ 52 w 96"/>
              <a:gd name="T23" fmla="*/ 56 h 96"/>
              <a:gd name="T24" fmla="*/ 22 w 96"/>
              <a:gd name="T25" fmla="*/ 56 h 96"/>
              <a:gd name="T26" fmla="*/ 16 w 96"/>
              <a:gd name="T27" fmla="*/ 50 h 96"/>
              <a:gd name="T28" fmla="*/ 16 w 96"/>
              <a:gd name="T29" fmla="*/ 46 h 96"/>
              <a:gd name="T30" fmla="*/ 22 w 96"/>
              <a:gd name="T31" fmla="*/ 40 h 96"/>
              <a:gd name="T32" fmla="*/ 52 w 96"/>
              <a:gd name="T33" fmla="*/ 40 h 96"/>
              <a:gd name="T34" fmla="*/ 42 w 96"/>
              <a:gd name="T35" fmla="*/ 30 h 96"/>
              <a:gd name="T36" fmla="*/ 43 w 96"/>
              <a:gd name="T37" fmla="*/ 22 h 96"/>
              <a:gd name="T38" fmla="*/ 44 w 96"/>
              <a:gd name="T39" fmla="*/ 20 h 96"/>
              <a:gd name="T40" fmla="*/ 52 w 96"/>
              <a:gd name="T41" fmla="*/ 20 h 96"/>
              <a:gd name="T42" fmla="*/ 75 w 96"/>
              <a:gd name="T43" fmla="*/ 44 h 96"/>
              <a:gd name="T44" fmla="*/ 75 w 96"/>
              <a:gd name="T45" fmla="*/ 5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5" y="96"/>
                  <a:pt x="96" y="74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75" y="52"/>
                </a:moveTo>
                <a:cubicBezTo>
                  <a:pt x="53" y="76"/>
                  <a:pt x="53" y="76"/>
                  <a:pt x="53" y="76"/>
                </a:cubicBezTo>
                <a:cubicBezTo>
                  <a:pt x="52" y="77"/>
                  <a:pt x="50" y="77"/>
                  <a:pt x="48" y="77"/>
                </a:cubicBezTo>
                <a:cubicBezTo>
                  <a:pt x="47" y="77"/>
                  <a:pt x="45" y="77"/>
                  <a:pt x="44" y="76"/>
                </a:cubicBezTo>
                <a:cubicBezTo>
                  <a:pt x="43" y="75"/>
                  <a:pt x="43" y="75"/>
                  <a:pt x="43" y="75"/>
                </a:cubicBezTo>
                <a:cubicBezTo>
                  <a:pt x="41" y="72"/>
                  <a:pt x="41" y="68"/>
                  <a:pt x="43" y="66"/>
                </a:cubicBezTo>
                <a:cubicBezTo>
                  <a:pt x="52" y="56"/>
                  <a:pt x="52" y="56"/>
                  <a:pt x="52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19" y="56"/>
                  <a:pt x="16" y="53"/>
                  <a:pt x="16" y="50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3"/>
                  <a:pt x="19" y="40"/>
                  <a:pt x="2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42" y="30"/>
                  <a:pt x="42" y="30"/>
                  <a:pt x="42" y="30"/>
                </a:cubicBezTo>
                <a:cubicBezTo>
                  <a:pt x="40" y="28"/>
                  <a:pt x="40" y="24"/>
                  <a:pt x="43" y="22"/>
                </a:cubicBezTo>
                <a:cubicBezTo>
                  <a:pt x="44" y="20"/>
                  <a:pt x="44" y="20"/>
                  <a:pt x="44" y="20"/>
                </a:cubicBezTo>
                <a:cubicBezTo>
                  <a:pt x="46" y="18"/>
                  <a:pt x="50" y="18"/>
                  <a:pt x="52" y="20"/>
                </a:cubicBezTo>
                <a:cubicBezTo>
                  <a:pt x="75" y="44"/>
                  <a:pt x="75" y="44"/>
                  <a:pt x="75" y="44"/>
                </a:cubicBezTo>
                <a:cubicBezTo>
                  <a:pt x="77" y="46"/>
                  <a:pt x="77" y="50"/>
                  <a:pt x="75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35">
            <a:extLst>
              <a:ext uri="{FF2B5EF4-FFF2-40B4-BE49-F238E27FC236}">
                <a16:creationId xmlns:a16="http://schemas.microsoft.com/office/drawing/2014/main" id="{9A43FCAF-36BF-8EEB-53C8-96D969F007D7}"/>
              </a:ext>
            </a:extLst>
          </p:cNvPr>
          <p:cNvSpPr>
            <a:spLocks noEditPoints="1"/>
          </p:cNvSpPr>
          <p:nvPr/>
        </p:nvSpPr>
        <p:spPr bwMode="auto">
          <a:xfrm>
            <a:off x="10847464" y="3800984"/>
            <a:ext cx="247042" cy="248130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5 w 96"/>
              <a:gd name="T11" fmla="*/ 52 h 96"/>
              <a:gd name="T12" fmla="*/ 53 w 96"/>
              <a:gd name="T13" fmla="*/ 76 h 96"/>
              <a:gd name="T14" fmla="*/ 48 w 96"/>
              <a:gd name="T15" fmla="*/ 77 h 96"/>
              <a:gd name="T16" fmla="*/ 44 w 96"/>
              <a:gd name="T17" fmla="*/ 76 h 96"/>
              <a:gd name="T18" fmla="*/ 43 w 96"/>
              <a:gd name="T19" fmla="*/ 75 h 96"/>
              <a:gd name="T20" fmla="*/ 43 w 96"/>
              <a:gd name="T21" fmla="*/ 66 h 96"/>
              <a:gd name="T22" fmla="*/ 52 w 96"/>
              <a:gd name="T23" fmla="*/ 56 h 96"/>
              <a:gd name="T24" fmla="*/ 22 w 96"/>
              <a:gd name="T25" fmla="*/ 56 h 96"/>
              <a:gd name="T26" fmla="*/ 16 w 96"/>
              <a:gd name="T27" fmla="*/ 50 h 96"/>
              <a:gd name="T28" fmla="*/ 16 w 96"/>
              <a:gd name="T29" fmla="*/ 46 h 96"/>
              <a:gd name="T30" fmla="*/ 22 w 96"/>
              <a:gd name="T31" fmla="*/ 40 h 96"/>
              <a:gd name="T32" fmla="*/ 52 w 96"/>
              <a:gd name="T33" fmla="*/ 40 h 96"/>
              <a:gd name="T34" fmla="*/ 42 w 96"/>
              <a:gd name="T35" fmla="*/ 30 h 96"/>
              <a:gd name="T36" fmla="*/ 43 w 96"/>
              <a:gd name="T37" fmla="*/ 22 h 96"/>
              <a:gd name="T38" fmla="*/ 44 w 96"/>
              <a:gd name="T39" fmla="*/ 20 h 96"/>
              <a:gd name="T40" fmla="*/ 52 w 96"/>
              <a:gd name="T41" fmla="*/ 20 h 96"/>
              <a:gd name="T42" fmla="*/ 75 w 96"/>
              <a:gd name="T43" fmla="*/ 44 h 96"/>
              <a:gd name="T44" fmla="*/ 75 w 96"/>
              <a:gd name="T45" fmla="*/ 5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5" y="96"/>
                  <a:pt x="96" y="74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75" y="52"/>
                </a:moveTo>
                <a:cubicBezTo>
                  <a:pt x="53" y="76"/>
                  <a:pt x="53" y="76"/>
                  <a:pt x="53" y="76"/>
                </a:cubicBezTo>
                <a:cubicBezTo>
                  <a:pt x="52" y="77"/>
                  <a:pt x="50" y="77"/>
                  <a:pt x="48" y="77"/>
                </a:cubicBezTo>
                <a:cubicBezTo>
                  <a:pt x="47" y="77"/>
                  <a:pt x="45" y="77"/>
                  <a:pt x="44" y="76"/>
                </a:cubicBezTo>
                <a:cubicBezTo>
                  <a:pt x="43" y="75"/>
                  <a:pt x="43" y="75"/>
                  <a:pt x="43" y="75"/>
                </a:cubicBezTo>
                <a:cubicBezTo>
                  <a:pt x="41" y="72"/>
                  <a:pt x="41" y="68"/>
                  <a:pt x="43" y="66"/>
                </a:cubicBezTo>
                <a:cubicBezTo>
                  <a:pt x="52" y="56"/>
                  <a:pt x="52" y="56"/>
                  <a:pt x="52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19" y="56"/>
                  <a:pt x="16" y="53"/>
                  <a:pt x="16" y="50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3"/>
                  <a:pt x="19" y="40"/>
                  <a:pt x="2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42" y="30"/>
                  <a:pt x="42" y="30"/>
                  <a:pt x="42" y="30"/>
                </a:cubicBezTo>
                <a:cubicBezTo>
                  <a:pt x="40" y="28"/>
                  <a:pt x="40" y="24"/>
                  <a:pt x="43" y="22"/>
                </a:cubicBezTo>
                <a:cubicBezTo>
                  <a:pt x="44" y="20"/>
                  <a:pt x="44" y="20"/>
                  <a:pt x="44" y="20"/>
                </a:cubicBezTo>
                <a:cubicBezTo>
                  <a:pt x="46" y="18"/>
                  <a:pt x="50" y="18"/>
                  <a:pt x="52" y="20"/>
                </a:cubicBezTo>
                <a:cubicBezTo>
                  <a:pt x="75" y="44"/>
                  <a:pt x="75" y="44"/>
                  <a:pt x="75" y="44"/>
                </a:cubicBezTo>
                <a:cubicBezTo>
                  <a:pt x="77" y="46"/>
                  <a:pt x="77" y="50"/>
                  <a:pt x="75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47">
            <a:extLst>
              <a:ext uri="{FF2B5EF4-FFF2-40B4-BE49-F238E27FC236}">
                <a16:creationId xmlns:a16="http://schemas.microsoft.com/office/drawing/2014/main" id="{C312E54B-4FDA-7307-197C-B874FDD60C99}"/>
              </a:ext>
            </a:extLst>
          </p:cNvPr>
          <p:cNvGrpSpPr/>
          <p:nvPr/>
        </p:nvGrpSpPr>
        <p:grpSpPr>
          <a:xfrm>
            <a:off x="1359512" y="3773133"/>
            <a:ext cx="346075" cy="338138"/>
            <a:chOff x="3398838" y="2541588"/>
            <a:chExt cx="346075" cy="338138"/>
          </a:xfrm>
        </p:grpSpPr>
        <p:sp>
          <p:nvSpPr>
            <p:cNvPr id="92" name="Freeform 264">
              <a:extLst>
                <a:ext uri="{FF2B5EF4-FFF2-40B4-BE49-F238E27FC236}">
                  <a16:creationId xmlns:a16="http://schemas.microsoft.com/office/drawing/2014/main" id="{2AF59F53-3E2E-7562-AFA9-B72B4C932F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8838" y="2563813"/>
              <a:ext cx="285750" cy="315913"/>
            </a:xfrm>
            <a:custGeom>
              <a:avLst/>
              <a:gdLst>
                <a:gd name="T0" fmla="*/ 180 w 180"/>
                <a:gd name="T1" fmla="*/ 99 h 199"/>
                <a:gd name="T2" fmla="*/ 180 w 180"/>
                <a:gd name="T3" fmla="*/ 199 h 199"/>
                <a:gd name="T4" fmla="*/ 0 w 180"/>
                <a:gd name="T5" fmla="*/ 199 h 199"/>
                <a:gd name="T6" fmla="*/ 0 w 180"/>
                <a:gd name="T7" fmla="*/ 0 h 199"/>
                <a:gd name="T8" fmla="*/ 118 w 180"/>
                <a:gd name="T9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199">
                  <a:moveTo>
                    <a:pt x="180" y="99"/>
                  </a:moveTo>
                  <a:lnTo>
                    <a:pt x="180" y="199"/>
                  </a:lnTo>
                  <a:lnTo>
                    <a:pt x="0" y="199"/>
                  </a:lnTo>
                  <a:lnTo>
                    <a:pt x="0" y="0"/>
                  </a:lnTo>
                  <a:lnTo>
                    <a:pt x="118" y="0"/>
                  </a:lnTo>
                </a:path>
              </a:pathLst>
            </a:custGeom>
            <a:noFill/>
            <a:ln w="12700" cap="rnd">
              <a:solidFill>
                <a:srgbClr val="105B9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3" name="Line 265">
              <a:extLst>
                <a:ext uri="{FF2B5EF4-FFF2-40B4-BE49-F238E27FC236}">
                  <a16:creationId xmlns:a16="http://schemas.microsoft.com/office/drawing/2014/main" id="{DF3476D2-FAF4-333C-09F3-FB9E03F5F6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8375" y="2643188"/>
              <a:ext cx="134938" cy="134938"/>
            </a:xfrm>
            <a:prstGeom prst="line">
              <a:avLst/>
            </a:prstGeom>
            <a:noFill/>
            <a:ln w="12700" cap="rnd">
              <a:solidFill>
                <a:srgbClr val="105B9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Freeform 266">
              <a:extLst>
                <a:ext uri="{FF2B5EF4-FFF2-40B4-BE49-F238E27FC236}">
                  <a16:creationId xmlns:a16="http://schemas.microsoft.com/office/drawing/2014/main" id="{7EE615DE-CAB8-BA38-64F0-5BF928559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1550" y="2541588"/>
              <a:ext cx="233363" cy="198438"/>
            </a:xfrm>
            <a:custGeom>
              <a:avLst/>
              <a:gdLst>
                <a:gd name="T0" fmla="*/ 26 w 62"/>
                <a:gd name="T1" fmla="*/ 12 h 53"/>
                <a:gd name="T2" fmla="*/ 14 w 62"/>
                <a:gd name="T3" fmla="*/ 48 h 53"/>
                <a:gd name="T4" fmla="*/ 43 w 62"/>
                <a:gd name="T5" fmla="*/ 39 h 53"/>
                <a:gd name="T6" fmla="*/ 62 w 62"/>
                <a:gd name="T7" fmla="*/ 0 h 53"/>
                <a:gd name="T8" fmla="*/ 37 w 62"/>
                <a:gd name="T9" fmla="*/ 7 h 53"/>
                <a:gd name="T10" fmla="*/ 26 w 62"/>
                <a:gd name="T11" fmla="*/ 21 h 53"/>
                <a:gd name="T12" fmla="*/ 26 w 62"/>
                <a:gd name="T1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53">
                  <a:moveTo>
                    <a:pt x="26" y="12"/>
                  </a:moveTo>
                  <a:cubicBezTo>
                    <a:pt x="22" y="13"/>
                    <a:pt x="0" y="34"/>
                    <a:pt x="14" y="48"/>
                  </a:cubicBezTo>
                  <a:cubicBezTo>
                    <a:pt x="19" y="53"/>
                    <a:pt x="30" y="52"/>
                    <a:pt x="43" y="39"/>
                  </a:cubicBezTo>
                  <a:cubicBezTo>
                    <a:pt x="56" y="26"/>
                    <a:pt x="62" y="0"/>
                    <a:pt x="62" y="0"/>
                  </a:cubicBezTo>
                  <a:cubicBezTo>
                    <a:pt x="62" y="0"/>
                    <a:pt x="49" y="2"/>
                    <a:pt x="37" y="7"/>
                  </a:cubicBezTo>
                  <a:cubicBezTo>
                    <a:pt x="37" y="7"/>
                    <a:pt x="34" y="21"/>
                    <a:pt x="26" y="21"/>
                  </a:cubicBezTo>
                  <a:cubicBezTo>
                    <a:pt x="26" y="18"/>
                    <a:pt x="26" y="12"/>
                    <a:pt x="26" y="12"/>
                  </a:cubicBezTo>
                  <a:close/>
                </a:path>
              </a:pathLst>
            </a:custGeom>
            <a:noFill/>
            <a:ln w="12700" cap="rnd">
              <a:solidFill>
                <a:srgbClr val="105B9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95" name="Group 51">
            <a:extLst>
              <a:ext uri="{FF2B5EF4-FFF2-40B4-BE49-F238E27FC236}">
                <a16:creationId xmlns:a16="http://schemas.microsoft.com/office/drawing/2014/main" id="{C11D857F-D9AA-D766-722E-683DDF258A70}"/>
              </a:ext>
            </a:extLst>
          </p:cNvPr>
          <p:cNvGrpSpPr/>
          <p:nvPr/>
        </p:nvGrpSpPr>
        <p:grpSpPr>
          <a:xfrm>
            <a:off x="3506218" y="3769165"/>
            <a:ext cx="255588" cy="346075"/>
            <a:chOff x="4165601" y="2173289"/>
            <a:chExt cx="255588" cy="346075"/>
          </a:xfrm>
        </p:grpSpPr>
        <p:sp>
          <p:nvSpPr>
            <p:cNvPr id="96" name="Freeform 74">
              <a:extLst>
                <a:ext uri="{FF2B5EF4-FFF2-40B4-BE49-F238E27FC236}">
                  <a16:creationId xmlns:a16="http://schemas.microsoft.com/office/drawing/2014/main" id="{58488C67-F495-7277-7808-AC54C83A3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0051" y="2398714"/>
              <a:ext cx="60325" cy="60325"/>
            </a:xfrm>
            <a:custGeom>
              <a:avLst/>
              <a:gdLst>
                <a:gd name="T0" fmla="*/ 16 w 16"/>
                <a:gd name="T1" fmla="*/ 0 h 16"/>
                <a:gd name="T2" fmla="*/ 16 w 16"/>
                <a:gd name="T3" fmla="*/ 6 h 16"/>
                <a:gd name="T4" fmla="*/ 4 w 16"/>
                <a:gd name="T5" fmla="*/ 9 h 16"/>
                <a:gd name="T6" fmla="*/ 0 w 16"/>
                <a:gd name="T7" fmla="*/ 14 h 16"/>
                <a:gd name="T8" fmla="*/ 0 w 16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16" y="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10"/>
                    <a:pt x="0" y="11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</a:path>
              </a:pathLst>
            </a:custGeom>
            <a:noFill/>
            <a:ln w="12700" cap="flat">
              <a:solidFill>
                <a:srgbClr val="105B9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7" name="Freeform 75">
              <a:extLst>
                <a:ext uri="{FF2B5EF4-FFF2-40B4-BE49-F238E27FC236}">
                  <a16:creationId xmlns:a16="http://schemas.microsoft.com/office/drawing/2014/main" id="{34DC9427-7FFE-F9F2-9E1A-FF5DA7F4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4826" y="2398714"/>
              <a:ext cx="60325" cy="60325"/>
            </a:xfrm>
            <a:custGeom>
              <a:avLst/>
              <a:gdLst>
                <a:gd name="T0" fmla="*/ 0 w 16"/>
                <a:gd name="T1" fmla="*/ 0 h 16"/>
                <a:gd name="T2" fmla="*/ 0 w 16"/>
                <a:gd name="T3" fmla="*/ 6 h 16"/>
                <a:gd name="T4" fmla="*/ 12 w 16"/>
                <a:gd name="T5" fmla="*/ 9 h 16"/>
                <a:gd name="T6" fmla="*/ 16 w 16"/>
                <a:gd name="T7" fmla="*/ 14 h 16"/>
                <a:gd name="T8" fmla="*/ 16 w 16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4" y="10"/>
                    <a:pt x="16" y="11"/>
                    <a:pt x="16" y="14"/>
                  </a:cubicBezTo>
                  <a:cubicBezTo>
                    <a:pt x="16" y="16"/>
                    <a:pt x="16" y="16"/>
                    <a:pt x="16" y="16"/>
                  </a:cubicBezTo>
                </a:path>
              </a:pathLst>
            </a:custGeom>
            <a:noFill/>
            <a:ln w="12700" cap="flat">
              <a:solidFill>
                <a:srgbClr val="105B9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8" name="Oval 76">
              <a:extLst>
                <a:ext uri="{FF2B5EF4-FFF2-40B4-BE49-F238E27FC236}">
                  <a16:creationId xmlns:a16="http://schemas.microsoft.com/office/drawing/2014/main" id="{11D1986F-B872-EDF2-3CC6-AB66EFAD89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8151" y="2308226"/>
              <a:ext cx="90488" cy="98425"/>
            </a:xfrm>
            <a:prstGeom prst="ellipse">
              <a:avLst/>
            </a:prstGeom>
            <a:noFill/>
            <a:ln w="12700" cap="flat">
              <a:solidFill>
                <a:srgbClr val="105B9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9" name="Freeform 77">
              <a:extLst>
                <a:ext uri="{FF2B5EF4-FFF2-40B4-BE49-F238E27FC236}">
                  <a16:creationId xmlns:a16="http://schemas.microsoft.com/office/drawing/2014/main" id="{420BD8A9-9EEA-F8ED-BDD6-DD005B26C4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8151" y="2341564"/>
              <a:ext cx="90488" cy="15875"/>
            </a:xfrm>
            <a:custGeom>
              <a:avLst/>
              <a:gdLst>
                <a:gd name="T0" fmla="*/ 24 w 24"/>
                <a:gd name="T1" fmla="*/ 2 h 4"/>
                <a:gd name="T2" fmla="*/ 14 w 24"/>
                <a:gd name="T3" fmla="*/ 0 h 4"/>
                <a:gd name="T4" fmla="*/ 0 w 24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4">
                  <a:moveTo>
                    <a:pt x="24" y="2"/>
                  </a:moveTo>
                  <a:cubicBezTo>
                    <a:pt x="22" y="4"/>
                    <a:pt x="16" y="4"/>
                    <a:pt x="14" y="0"/>
                  </a:cubicBezTo>
                  <a:cubicBezTo>
                    <a:pt x="10" y="4"/>
                    <a:pt x="3" y="4"/>
                    <a:pt x="0" y="1"/>
                  </a:cubicBezTo>
                </a:path>
              </a:pathLst>
            </a:custGeom>
            <a:noFill/>
            <a:ln w="12700" cap="flat">
              <a:solidFill>
                <a:srgbClr val="105B9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0" name="Freeform 78">
              <a:extLst>
                <a:ext uri="{FF2B5EF4-FFF2-40B4-BE49-F238E27FC236}">
                  <a16:creationId xmlns:a16="http://schemas.microsoft.com/office/drawing/2014/main" id="{CA2AA629-4587-3892-59EF-2DC834661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5601" y="2233614"/>
              <a:ext cx="255588" cy="285750"/>
            </a:xfrm>
            <a:custGeom>
              <a:avLst/>
              <a:gdLst>
                <a:gd name="T0" fmla="*/ 104 w 161"/>
                <a:gd name="T1" fmla="*/ 0 h 180"/>
                <a:gd name="T2" fmla="*/ 161 w 161"/>
                <a:gd name="T3" fmla="*/ 0 h 180"/>
                <a:gd name="T4" fmla="*/ 161 w 161"/>
                <a:gd name="T5" fmla="*/ 180 h 180"/>
                <a:gd name="T6" fmla="*/ 0 w 161"/>
                <a:gd name="T7" fmla="*/ 180 h 180"/>
                <a:gd name="T8" fmla="*/ 0 w 161"/>
                <a:gd name="T9" fmla="*/ 0 h 180"/>
                <a:gd name="T10" fmla="*/ 57 w 161"/>
                <a:gd name="T11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180">
                  <a:moveTo>
                    <a:pt x="104" y="0"/>
                  </a:moveTo>
                  <a:lnTo>
                    <a:pt x="161" y="0"/>
                  </a:lnTo>
                  <a:lnTo>
                    <a:pt x="161" y="180"/>
                  </a:lnTo>
                  <a:lnTo>
                    <a:pt x="0" y="180"/>
                  </a:lnTo>
                  <a:lnTo>
                    <a:pt x="0" y="0"/>
                  </a:lnTo>
                  <a:lnTo>
                    <a:pt x="57" y="0"/>
                  </a:lnTo>
                </a:path>
              </a:pathLst>
            </a:custGeom>
            <a:noFill/>
            <a:ln w="12700" cap="flat">
              <a:solidFill>
                <a:srgbClr val="105B9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1" name="Freeform 79">
              <a:extLst>
                <a:ext uri="{FF2B5EF4-FFF2-40B4-BE49-F238E27FC236}">
                  <a16:creationId xmlns:a16="http://schemas.microsoft.com/office/drawing/2014/main" id="{A5182245-C169-DCE0-9289-68968DD8D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6088" y="2173289"/>
              <a:ext cx="74613" cy="104775"/>
            </a:xfrm>
            <a:custGeom>
              <a:avLst/>
              <a:gdLst>
                <a:gd name="T0" fmla="*/ 20 w 20"/>
                <a:gd name="T1" fmla="*/ 28 h 28"/>
                <a:gd name="T2" fmla="*/ 0 w 20"/>
                <a:gd name="T3" fmla="*/ 28 h 28"/>
                <a:gd name="T4" fmla="*/ 0 w 20"/>
                <a:gd name="T5" fmla="*/ 10 h 28"/>
                <a:gd name="T6" fmla="*/ 10 w 20"/>
                <a:gd name="T7" fmla="*/ 0 h 28"/>
                <a:gd name="T8" fmla="*/ 20 w 20"/>
                <a:gd name="T9" fmla="*/ 10 h 28"/>
                <a:gd name="T10" fmla="*/ 20 w 20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8">
                  <a:moveTo>
                    <a:pt x="2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5" y="0"/>
                    <a:pt x="20" y="4"/>
                    <a:pt x="20" y="10"/>
                  </a:cubicBezTo>
                  <a:lnTo>
                    <a:pt x="20" y="28"/>
                  </a:lnTo>
                  <a:close/>
                </a:path>
              </a:pathLst>
            </a:custGeom>
            <a:noFill/>
            <a:ln w="12700" cap="flat">
              <a:solidFill>
                <a:srgbClr val="105B9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Line 80">
              <a:extLst>
                <a:ext uri="{FF2B5EF4-FFF2-40B4-BE49-F238E27FC236}">
                  <a16:creationId xmlns:a16="http://schemas.microsoft.com/office/drawing/2014/main" id="{AE3D8551-2C7E-E155-7E5F-17D86190E9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65601" y="2459039"/>
              <a:ext cx="255588" cy="0"/>
            </a:xfrm>
            <a:prstGeom prst="line">
              <a:avLst/>
            </a:prstGeom>
            <a:noFill/>
            <a:ln w="12700" cap="flat">
              <a:solidFill>
                <a:srgbClr val="105B9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Line 81">
              <a:extLst>
                <a:ext uri="{FF2B5EF4-FFF2-40B4-BE49-F238E27FC236}">
                  <a16:creationId xmlns:a16="http://schemas.microsoft.com/office/drawing/2014/main" id="{88B756E4-2586-0273-FFBF-1B6BA8220C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2763" y="2489201"/>
              <a:ext cx="60325" cy="0"/>
            </a:xfrm>
            <a:prstGeom prst="line">
              <a:avLst/>
            </a:prstGeom>
            <a:noFill/>
            <a:ln w="12700" cap="flat">
              <a:solidFill>
                <a:srgbClr val="105B9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" name="Freeform 82">
              <a:extLst>
                <a:ext uri="{FF2B5EF4-FFF2-40B4-BE49-F238E27FC236}">
                  <a16:creationId xmlns:a16="http://schemas.microsoft.com/office/drawing/2014/main" id="{760B07C1-CD0C-78AB-283F-A54D7212CE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6251" y="2203451"/>
              <a:ext cx="14288" cy="14288"/>
            </a:xfrm>
            <a:custGeom>
              <a:avLst/>
              <a:gdLst>
                <a:gd name="T0" fmla="*/ 4 w 4"/>
                <a:gd name="T1" fmla="*/ 2 h 4"/>
                <a:gd name="T2" fmla="*/ 2 w 4"/>
                <a:gd name="T3" fmla="*/ 4 h 4"/>
                <a:gd name="T4" fmla="*/ 2 w 4"/>
                <a:gd name="T5" fmla="*/ 4 h 4"/>
                <a:gd name="T6" fmla="*/ 0 w 4"/>
                <a:gd name="T7" fmla="*/ 2 h 4"/>
                <a:gd name="T8" fmla="*/ 0 w 4"/>
                <a:gd name="T9" fmla="*/ 2 h 4"/>
                <a:gd name="T10" fmla="*/ 2 w 4"/>
                <a:gd name="T11" fmla="*/ 0 h 4"/>
                <a:gd name="T12" fmla="*/ 2 w 4"/>
                <a:gd name="T13" fmla="*/ 0 h 4"/>
                <a:gd name="T14" fmla="*/ 4 w 4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4" y="2"/>
                  </a:moveTo>
                  <a:cubicBezTo>
                    <a:pt x="4" y="3"/>
                    <a:pt x="3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lose/>
                </a:path>
              </a:pathLst>
            </a:custGeom>
            <a:noFill/>
            <a:ln w="12700" cap="flat">
              <a:solidFill>
                <a:srgbClr val="105B9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5" name="Group 61">
            <a:extLst>
              <a:ext uri="{FF2B5EF4-FFF2-40B4-BE49-F238E27FC236}">
                <a16:creationId xmlns:a16="http://schemas.microsoft.com/office/drawing/2014/main" id="{E20AB3A4-A296-38BE-B570-3EFFD20E572F}"/>
              </a:ext>
            </a:extLst>
          </p:cNvPr>
          <p:cNvGrpSpPr/>
          <p:nvPr/>
        </p:nvGrpSpPr>
        <p:grpSpPr>
          <a:xfrm>
            <a:off x="7663900" y="3769164"/>
            <a:ext cx="346076" cy="346076"/>
            <a:chOff x="7726363" y="1090613"/>
            <a:chExt cx="346076" cy="346076"/>
          </a:xfrm>
        </p:grpSpPr>
        <p:sp>
          <p:nvSpPr>
            <p:cNvPr id="106" name="Line 47">
              <a:extLst>
                <a:ext uri="{FF2B5EF4-FFF2-40B4-BE49-F238E27FC236}">
                  <a16:creationId xmlns:a16="http://schemas.microsoft.com/office/drawing/2014/main" id="{38B1E661-5F8D-3014-3C4D-202458F5E0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907338" y="1255713"/>
              <a:ext cx="0" cy="44450"/>
            </a:xfrm>
            <a:prstGeom prst="line">
              <a:avLst/>
            </a:prstGeom>
            <a:noFill/>
            <a:ln w="12700" cap="flat">
              <a:solidFill>
                <a:srgbClr val="105B9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Freeform 48">
              <a:extLst>
                <a:ext uri="{FF2B5EF4-FFF2-40B4-BE49-F238E27FC236}">
                  <a16:creationId xmlns:a16="http://schemas.microsoft.com/office/drawing/2014/main" id="{B0B678D1-67D0-28CB-D8B3-05F59847C0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363" y="1258888"/>
              <a:ext cx="157163" cy="147638"/>
            </a:xfrm>
            <a:custGeom>
              <a:avLst/>
              <a:gdLst>
                <a:gd name="T0" fmla="*/ 28 w 42"/>
                <a:gd name="T1" fmla="*/ 0 h 39"/>
                <a:gd name="T2" fmla="*/ 28 w 42"/>
                <a:gd name="T3" fmla="*/ 11 h 39"/>
                <a:gd name="T4" fmla="*/ 8 w 42"/>
                <a:gd name="T5" fmla="*/ 18 h 39"/>
                <a:gd name="T6" fmla="*/ 0 w 42"/>
                <a:gd name="T7" fmla="*/ 29 h 39"/>
                <a:gd name="T8" fmla="*/ 0 w 42"/>
                <a:gd name="T9" fmla="*/ 39 h 39"/>
                <a:gd name="T10" fmla="*/ 42 w 42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9">
                  <a:moveTo>
                    <a:pt x="28" y="0"/>
                  </a:moveTo>
                  <a:cubicBezTo>
                    <a:pt x="28" y="11"/>
                    <a:pt x="28" y="11"/>
                    <a:pt x="28" y="11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3" y="20"/>
                    <a:pt x="0" y="24"/>
                    <a:pt x="0" y="2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42" y="39"/>
                    <a:pt x="42" y="39"/>
                    <a:pt x="42" y="39"/>
                  </a:cubicBezTo>
                </a:path>
              </a:pathLst>
            </a:custGeom>
            <a:noFill/>
            <a:ln w="12700" cap="flat">
              <a:solidFill>
                <a:srgbClr val="105B9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Oval 49">
              <a:extLst>
                <a:ext uri="{FF2B5EF4-FFF2-40B4-BE49-F238E27FC236}">
                  <a16:creationId xmlns:a16="http://schemas.microsoft.com/office/drawing/2014/main" id="{211055E2-4AE2-04C0-8A7E-9F1D103E3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9863" y="1090613"/>
              <a:ext cx="150813" cy="180975"/>
            </a:xfrm>
            <a:prstGeom prst="ellipse">
              <a:avLst/>
            </a:prstGeom>
            <a:noFill/>
            <a:ln w="12700" cap="flat">
              <a:solidFill>
                <a:srgbClr val="105B9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" name="Freeform 50">
              <a:extLst>
                <a:ext uri="{FF2B5EF4-FFF2-40B4-BE49-F238E27FC236}">
                  <a16:creationId xmlns:a16="http://schemas.microsoft.com/office/drawing/2014/main" id="{C6C0C4FE-1C10-66B6-BECA-62C603A1B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4626" y="1143001"/>
              <a:ext cx="146050" cy="33338"/>
            </a:xfrm>
            <a:custGeom>
              <a:avLst/>
              <a:gdLst>
                <a:gd name="T0" fmla="*/ 39 w 39"/>
                <a:gd name="T1" fmla="*/ 8 h 9"/>
                <a:gd name="T2" fmla="*/ 37 w 39"/>
                <a:gd name="T3" fmla="*/ 8 h 9"/>
                <a:gd name="T4" fmla="*/ 23 w 39"/>
                <a:gd name="T5" fmla="*/ 0 h 9"/>
                <a:gd name="T6" fmla="*/ 7 w 39"/>
                <a:gd name="T7" fmla="*/ 8 h 9"/>
                <a:gd name="T8" fmla="*/ 0 w 3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9">
                  <a:moveTo>
                    <a:pt x="39" y="8"/>
                  </a:moveTo>
                  <a:cubicBezTo>
                    <a:pt x="39" y="8"/>
                    <a:pt x="38" y="8"/>
                    <a:pt x="37" y="8"/>
                  </a:cubicBezTo>
                  <a:cubicBezTo>
                    <a:pt x="31" y="9"/>
                    <a:pt x="26" y="7"/>
                    <a:pt x="23" y="0"/>
                  </a:cubicBezTo>
                  <a:cubicBezTo>
                    <a:pt x="20" y="5"/>
                    <a:pt x="13" y="8"/>
                    <a:pt x="7" y="8"/>
                  </a:cubicBezTo>
                  <a:cubicBezTo>
                    <a:pt x="5" y="8"/>
                    <a:pt x="2" y="7"/>
                    <a:pt x="0" y="6"/>
                  </a:cubicBezTo>
                </a:path>
              </a:pathLst>
            </a:custGeom>
            <a:noFill/>
            <a:ln w="12700" cap="flat">
              <a:solidFill>
                <a:srgbClr val="105B9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" name="Freeform 51">
              <a:extLst>
                <a:ext uri="{FF2B5EF4-FFF2-40B4-BE49-F238E27FC236}">
                  <a16:creationId xmlns:a16="http://schemas.microsoft.com/office/drawing/2014/main" id="{8FB19E4D-AC76-697A-FA1C-B3D0A741D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1626" y="1285876"/>
              <a:ext cx="150813" cy="150813"/>
            </a:xfrm>
            <a:custGeom>
              <a:avLst/>
              <a:gdLst>
                <a:gd name="T0" fmla="*/ 47 w 95"/>
                <a:gd name="T1" fmla="*/ 0 h 95"/>
                <a:gd name="T2" fmla="*/ 62 w 95"/>
                <a:gd name="T3" fmla="*/ 33 h 95"/>
                <a:gd name="T4" fmla="*/ 95 w 95"/>
                <a:gd name="T5" fmla="*/ 33 h 95"/>
                <a:gd name="T6" fmla="*/ 66 w 95"/>
                <a:gd name="T7" fmla="*/ 57 h 95"/>
                <a:gd name="T8" fmla="*/ 81 w 95"/>
                <a:gd name="T9" fmla="*/ 95 h 95"/>
                <a:gd name="T10" fmla="*/ 47 w 95"/>
                <a:gd name="T11" fmla="*/ 71 h 95"/>
                <a:gd name="T12" fmla="*/ 14 w 95"/>
                <a:gd name="T13" fmla="*/ 95 h 95"/>
                <a:gd name="T14" fmla="*/ 28 w 95"/>
                <a:gd name="T15" fmla="*/ 57 h 95"/>
                <a:gd name="T16" fmla="*/ 0 w 95"/>
                <a:gd name="T17" fmla="*/ 33 h 95"/>
                <a:gd name="T18" fmla="*/ 33 w 95"/>
                <a:gd name="T19" fmla="*/ 33 h 95"/>
                <a:gd name="T20" fmla="*/ 47 w 95"/>
                <a:gd name="T2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" h="95">
                  <a:moveTo>
                    <a:pt x="47" y="0"/>
                  </a:moveTo>
                  <a:lnTo>
                    <a:pt x="62" y="33"/>
                  </a:lnTo>
                  <a:lnTo>
                    <a:pt x="95" y="33"/>
                  </a:lnTo>
                  <a:lnTo>
                    <a:pt x="66" y="57"/>
                  </a:lnTo>
                  <a:lnTo>
                    <a:pt x="81" y="95"/>
                  </a:lnTo>
                  <a:lnTo>
                    <a:pt x="47" y="71"/>
                  </a:lnTo>
                  <a:lnTo>
                    <a:pt x="14" y="95"/>
                  </a:lnTo>
                  <a:lnTo>
                    <a:pt x="28" y="57"/>
                  </a:lnTo>
                  <a:lnTo>
                    <a:pt x="0" y="33"/>
                  </a:lnTo>
                  <a:lnTo>
                    <a:pt x="33" y="33"/>
                  </a:lnTo>
                  <a:lnTo>
                    <a:pt x="47" y="0"/>
                  </a:lnTo>
                  <a:close/>
                </a:path>
              </a:pathLst>
            </a:custGeom>
            <a:noFill/>
            <a:ln w="12700" cap="flat">
              <a:solidFill>
                <a:srgbClr val="105B9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1" name="Group 67">
            <a:extLst>
              <a:ext uri="{FF2B5EF4-FFF2-40B4-BE49-F238E27FC236}">
                <a16:creationId xmlns:a16="http://schemas.microsoft.com/office/drawing/2014/main" id="{429C92CA-C3B7-6941-B235-9809AC4C12BC}"/>
              </a:ext>
            </a:extLst>
          </p:cNvPr>
          <p:cNvGrpSpPr/>
          <p:nvPr/>
        </p:nvGrpSpPr>
        <p:grpSpPr>
          <a:xfrm>
            <a:off x="5569581" y="3773927"/>
            <a:ext cx="331788" cy="336550"/>
            <a:chOff x="4119563" y="3630613"/>
            <a:chExt cx="331788" cy="336550"/>
          </a:xfrm>
        </p:grpSpPr>
        <p:sp>
          <p:nvSpPr>
            <p:cNvPr id="112" name="Rectangle 68">
              <a:extLst>
                <a:ext uri="{FF2B5EF4-FFF2-40B4-BE49-F238E27FC236}">
                  <a16:creationId xmlns:a16="http://schemas.microsoft.com/office/drawing/2014/main" id="{997D6F0C-D430-DB30-163E-5F44DDC3DD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9563" y="3860800"/>
              <a:ext cx="60325" cy="106363"/>
            </a:xfrm>
            <a:prstGeom prst="rect">
              <a:avLst/>
            </a:prstGeom>
            <a:noFill/>
            <a:ln w="12700" cap="flat">
              <a:solidFill>
                <a:srgbClr val="105B9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" name="Freeform 69">
              <a:extLst>
                <a:ext uri="{FF2B5EF4-FFF2-40B4-BE49-F238E27FC236}">
                  <a16:creationId xmlns:a16="http://schemas.microsoft.com/office/drawing/2014/main" id="{2526E64E-1A99-3971-A456-2F38E9B8BC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9888" y="3906838"/>
              <a:ext cx="255588" cy="46038"/>
            </a:xfrm>
            <a:custGeom>
              <a:avLst/>
              <a:gdLst>
                <a:gd name="T0" fmla="*/ 0 w 68"/>
                <a:gd name="T1" fmla="*/ 12 h 12"/>
                <a:gd name="T2" fmla="*/ 68 w 68"/>
                <a:gd name="T3" fmla="*/ 12 h 12"/>
                <a:gd name="T4" fmla="*/ 38 w 68"/>
                <a:gd name="T5" fmla="*/ 0 h 12"/>
                <a:gd name="T6" fmla="*/ 10 w 68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" h="12">
                  <a:moveTo>
                    <a:pt x="0" y="12"/>
                  </a:moveTo>
                  <a:cubicBezTo>
                    <a:pt x="68" y="12"/>
                    <a:pt x="68" y="12"/>
                    <a:pt x="68" y="12"/>
                  </a:cubicBezTo>
                  <a:cubicBezTo>
                    <a:pt x="68" y="6"/>
                    <a:pt x="54" y="0"/>
                    <a:pt x="38" y="0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noFill/>
            <a:ln w="12700" cap="rnd">
              <a:solidFill>
                <a:srgbClr val="105B9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" name="Freeform 70">
              <a:extLst>
                <a:ext uri="{FF2B5EF4-FFF2-40B4-BE49-F238E27FC236}">
                  <a16:creationId xmlns:a16="http://schemas.microsoft.com/office/drawing/2014/main" id="{C94C553C-068D-C172-2744-4131176FE6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9888" y="3876675"/>
              <a:ext cx="112713" cy="30163"/>
            </a:xfrm>
            <a:custGeom>
              <a:avLst/>
              <a:gdLst>
                <a:gd name="T0" fmla="*/ 0 w 30"/>
                <a:gd name="T1" fmla="*/ 0 h 8"/>
                <a:gd name="T2" fmla="*/ 14 w 30"/>
                <a:gd name="T3" fmla="*/ 0 h 8"/>
                <a:gd name="T4" fmla="*/ 30 w 30"/>
                <a:gd name="T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8">
                  <a:moveTo>
                    <a:pt x="0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23" y="0"/>
                    <a:pt x="28" y="6"/>
                    <a:pt x="30" y="8"/>
                  </a:cubicBezTo>
                </a:path>
              </a:pathLst>
            </a:custGeom>
            <a:noFill/>
            <a:ln w="12700" cap="flat">
              <a:solidFill>
                <a:srgbClr val="105B9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" name="Freeform 71">
              <a:extLst>
                <a:ext uri="{FF2B5EF4-FFF2-40B4-BE49-F238E27FC236}">
                  <a16:creationId xmlns:a16="http://schemas.microsoft.com/office/drawing/2014/main" id="{ABD73EE1-B266-6999-0444-33CBA9154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763" y="3630613"/>
              <a:ext cx="255588" cy="261938"/>
            </a:xfrm>
            <a:custGeom>
              <a:avLst/>
              <a:gdLst>
                <a:gd name="T0" fmla="*/ 38 w 161"/>
                <a:gd name="T1" fmla="*/ 131 h 165"/>
                <a:gd name="T2" fmla="*/ 49 w 161"/>
                <a:gd name="T3" fmla="*/ 100 h 165"/>
                <a:gd name="T4" fmla="*/ 0 w 161"/>
                <a:gd name="T5" fmla="*/ 59 h 165"/>
                <a:gd name="T6" fmla="*/ 59 w 161"/>
                <a:gd name="T7" fmla="*/ 59 h 165"/>
                <a:gd name="T8" fmla="*/ 80 w 161"/>
                <a:gd name="T9" fmla="*/ 0 h 165"/>
                <a:gd name="T10" fmla="*/ 102 w 161"/>
                <a:gd name="T11" fmla="*/ 59 h 165"/>
                <a:gd name="T12" fmla="*/ 161 w 161"/>
                <a:gd name="T13" fmla="*/ 59 h 165"/>
                <a:gd name="T14" fmla="*/ 111 w 161"/>
                <a:gd name="T15" fmla="*/ 100 h 165"/>
                <a:gd name="T16" fmla="*/ 132 w 161"/>
                <a:gd name="T17" fmla="*/ 165 h 165"/>
                <a:gd name="T18" fmla="*/ 80 w 161"/>
                <a:gd name="T19" fmla="*/ 126 h 165"/>
                <a:gd name="T20" fmla="*/ 61 w 161"/>
                <a:gd name="T21" fmla="*/ 141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1" h="165">
                  <a:moveTo>
                    <a:pt x="38" y="131"/>
                  </a:moveTo>
                  <a:lnTo>
                    <a:pt x="49" y="100"/>
                  </a:lnTo>
                  <a:lnTo>
                    <a:pt x="0" y="59"/>
                  </a:lnTo>
                  <a:lnTo>
                    <a:pt x="59" y="59"/>
                  </a:lnTo>
                  <a:lnTo>
                    <a:pt x="80" y="0"/>
                  </a:lnTo>
                  <a:lnTo>
                    <a:pt x="102" y="59"/>
                  </a:lnTo>
                  <a:lnTo>
                    <a:pt x="161" y="59"/>
                  </a:lnTo>
                  <a:lnTo>
                    <a:pt x="111" y="100"/>
                  </a:lnTo>
                  <a:lnTo>
                    <a:pt x="132" y="165"/>
                  </a:lnTo>
                  <a:lnTo>
                    <a:pt x="80" y="126"/>
                  </a:lnTo>
                  <a:lnTo>
                    <a:pt x="61" y="141"/>
                  </a:lnTo>
                </a:path>
              </a:pathLst>
            </a:custGeom>
            <a:noFill/>
            <a:ln w="12700" cap="flat">
              <a:solidFill>
                <a:srgbClr val="105B9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6" name="Group 72">
            <a:extLst>
              <a:ext uri="{FF2B5EF4-FFF2-40B4-BE49-F238E27FC236}">
                <a16:creationId xmlns:a16="http://schemas.microsoft.com/office/drawing/2014/main" id="{D429F536-5FBE-AC7A-F658-2FD0336321D8}"/>
              </a:ext>
            </a:extLst>
          </p:cNvPr>
          <p:cNvGrpSpPr/>
          <p:nvPr/>
        </p:nvGrpSpPr>
        <p:grpSpPr>
          <a:xfrm>
            <a:off x="9761393" y="3769165"/>
            <a:ext cx="354013" cy="346075"/>
            <a:chOff x="1536700" y="3616325"/>
            <a:chExt cx="354013" cy="346075"/>
          </a:xfrm>
        </p:grpSpPr>
        <p:sp>
          <p:nvSpPr>
            <p:cNvPr id="117" name="Freeform 139">
              <a:extLst>
                <a:ext uri="{FF2B5EF4-FFF2-40B4-BE49-F238E27FC236}">
                  <a16:creationId xmlns:a16="http://schemas.microsoft.com/office/drawing/2014/main" id="{E6644475-415A-7015-211E-0928FE502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8463" y="3662363"/>
              <a:ext cx="90488" cy="82550"/>
            </a:xfrm>
            <a:custGeom>
              <a:avLst/>
              <a:gdLst>
                <a:gd name="T0" fmla="*/ 29 w 57"/>
                <a:gd name="T1" fmla="*/ 0 h 52"/>
                <a:gd name="T2" fmla="*/ 38 w 57"/>
                <a:gd name="T3" fmla="*/ 19 h 52"/>
                <a:gd name="T4" fmla="*/ 57 w 57"/>
                <a:gd name="T5" fmla="*/ 19 h 52"/>
                <a:gd name="T6" fmla="*/ 40 w 57"/>
                <a:gd name="T7" fmla="*/ 31 h 52"/>
                <a:gd name="T8" fmla="*/ 48 w 57"/>
                <a:gd name="T9" fmla="*/ 52 h 52"/>
                <a:gd name="T10" fmla="*/ 29 w 57"/>
                <a:gd name="T11" fmla="*/ 38 h 52"/>
                <a:gd name="T12" fmla="*/ 10 w 57"/>
                <a:gd name="T13" fmla="*/ 52 h 52"/>
                <a:gd name="T14" fmla="*/ 17 w 57"/>
                <a:gd name="T15" fmla="*/ 31 h 52"/>
                <a:gd name="T16" fmla="*/ 0 w 57"/>
                <a:gd name="T17" fmla="*/ 19 h 52"/>
                <a:gd name="T18" fmla="*/ 19 w 57"/>
                <a:gd name="T19" fmla="*/ 19 h 52"/>
                <a:gd name="T20" fmla="*/ 29 w 57"/>
                <a:gd name="T2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52">
                  <a:moveTo>
                    <a:pt x="29" y="0"/>
                  </a:moveTo>
                  <a:lnTo>
                    <a:pt x="38" y="19"/>
                  </a:lnTo>
                  <a:lnTo>
                    <a:pt x="57" y="19"/>
                  </a:lnTo>
                  <a:lnTo>
                    <a:pt x="40" y="31"/>
                  </a:lnTo>
                  <a:lnTo>
                    <a:pt x="48" y="52"/>
                  </a:lnTo>
                  <a:lnTo>
                    <a:pt x="29" y="38"/>
                  </a:lnTo>
                  <a:lnTo>
                    <a:pt x="10" y="52"/>
                  </a:lnTo>
                  <a:lnTo>
                    <a:pt x="17" y="31"/>
                  </a:lnTo>
                  <a:lnTo>
                    <a:pt x="0" y="19"/>
                  </a:lnTo>
                  <a:lnTo>
                    <a:pt x="19" y="19"/>
                  </a:lnTo>
                  <a:lnTo>
                    <a:pt x="29" y="0"/>
                  </a:lnTo>
                  <a:close/>
                </a:path>
              </a:pathLst>
            </a:custGeom>
            <a:noFill/>
            <a:ln w="12700" cap="flat">
              <a:solidFill>
                <a:srgbClr val="105B9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" name="Freeform 140">
              <a:extLst>
                <a:ext uri="{FF2B5EF4-FFF2-40B4-BE49-F238E27FC236}">
                  <a16:creationId xmlns:a16="http://schemas.microsoft.com/office/drawing/2014/main" id="{17A472C6-BB74-8A5E-D9EE-9525064E3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6700" y="3646488"/>
              <a:ext cx="76200" cy="120650"/>
            </a:xfrm>
            <a:custGeom>
              <a:avLst/>
              <a:gdLst>
                <a:gd name="T0" fmla="*/ 20 w 20"/>
                <a:gd name="T1" fmla="*/ 32 h 32"/>
                <a:gd name="T2" fmla="*/ 1 w 20"/>
                <a:gd name="T3" fmla="*/ 0 h 32"/>
                <a:gd name="T4" fmla="*/ 11 w 2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32">
                  <a:moveTo>
                    <a:pt x="20" y="32"/>
                  </a:moveTo>
                  <a:cubicBezTo>
                    <a:pt x="0" y="32"/>
                    <a:pt x="1" y="6"/>
                    <a:pt x="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noFill/>
            <a:ln w="12700" cap="rnd">
              <a:solidFill>
                <a:srgbClr val="105B9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" name="Freeform 141">
              <a:extLst>
                <a:ext uri="{FF2B5EF4-FFF2-40B4-BE49-F238E27FC236}">
                  <a16:creationId xmlns:a16="http://schemas.microsoft.com/office/drawing/2014/main" id="{74E19E0A-2281-D156-ABA5-417378D112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6100" y="3646488"/>
              <a:ext cx="74613" cy="120650"/>
            </a:xfrm>
            <a:custGeom>
              <a:avLst/>
              <a:gdLst>
                <a:gd name="T0" fmla="*/ 0 w 20"/>
                <a:gd name="T1" fmla="*/ 32 h 32"/>
                <a:gd name="T2" fmla="*/ 19 w 20"/>
                <a:gd name="T3" fmla="*/ 0 h 32"/>
                <a:gd name="T4" fmla="*/ 9 w 2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32">
                  <a:moveTo>
                    <a:pt x="0" y="32"/>
                  </a:moveTo>
                  <a:cubicBezTo>
                    <a:pt x="20" y="32"/>
                    <a:pt x="19" y="6"/>
                    <a:pt x="1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noFill/>
            <a:ln w="12700" cap="rnd">
              <a:solidFill>
                <a:srgbClr val="105B9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" name="Freeform 142">
              <a:extLst>
                <a:ext uri="{FF2B5EF4-FFF2-40B4-BE49-F238E27FC236}">
                  <a16:creationId xmlns:a16="http://schemas.microsoft.com/office/drawing/2014/main" id="{57F06595-4E36-E209-C068-7AE932C5DE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7975" y="3616325"/>
              <a:ext cx="271463" cy="346075"/>
            </a:xfrm>
            <a:custGeom>
              <a:avLst/>
              <a:gdLst>
                <a:gd name="T0" fmla="*/ 72 w 72"/>
                <a:gd name="T1" fmla="*/ 0 h 92"/>
                <a:gd name="T2" fmla="*/ 0 w 72"/>
                <a:gd name="T3" fmla="*/ 0 h 92"/>
                <a:gd name="T4" fmla="*/ 32 w 72"/>
                <a:gd name="T5" fmla="*/ 66 h 92"/>
                <a:gd name="T6" fmla="*/ 14 w 72"/>
                <a:gd name="T7" fmla="*/ 84 h 92"/>
                <a:gd name="T8" fmla="*/ 14 w 72"/>
                <a:gd name="T9" fmla="*/ 92 h 92"/>
                <a:gd name="T10" fmla="*/ 58 w 72"/>
                <a:gd name="T11" fmla="*/ 92 h 92"/>
                <a:gd name="T12" fmla="*/ 58 w 72"/>
                <a:gd name="T13" fmla="*/ 84 h 92"/>
                <a:gd name="T14" fmla="*/ 40 w 72"/>
                <a:gd name="T15" fmla="*/ 66 h 92"/>
                <a:gd name="T16" fmla="*/ 72 w 72"/>
                <a:gd name="T1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92">
                  <a:moveTo>
                    <a:pt x="7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32" y="44"/>
                    <a:pt x="32" y="66"/>
                  </a:cubicBezTo>
                  <a:cubicBezTo>
                    <a:pt x="32" y="80"/>
                    <a:pt x="25" y="84"/>
                    <a:pt x="14" y="84"/>
                  </a:cubicBezTo>
                  <a:cubicBezTo>
                    <a:pt x="14" y="92"/>
                    <a:pt x="14" y="92"/>
                    <a:pt x="14" y="92"/>
                  </a:cubicBezTo>
                  <a:cubicBezTo>
                    <a:pt x="58" y="92"/>
                    <a:pt x="58" y="92"/>
                    <a:pt x="58" y="92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47" y="84"/>
                    <a:pt x="40" y="80"/>
                    <a:pt x="40" y="66"/>
                  </a:cubicBezTo>
                  <a:cubicBezTo>
                    <a:pt x="40" y="44"/>
                    <a:pt x="72" y="61"/>
                    <a:pt x="72" y="0"/>
                  </a:cubicBezTo>
                  <a:close/>
                </a:path>
              </a:pathLst>
            </a:custGeom>
            <a:noFill/>
            <a:ln w="12700" cap="rnd">
              <a:solidFill>
                <a:srgbClr val="105B9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428645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26B2C79-B5DA-2D4A-B811-BA4DC31D875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26B2C79-B5DA-2D4A-B811-BA4DC31D87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B7EA3F8-30C3-0A45-B2B9-E0FA57A117F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08F0E-24A3-1B41-9B8B-B5518F775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FFI</a:t>
            </a:r>
            <a:r>
              <a:rPr lang="zh-CN" altLang="en-US" dirty="0"/>
              <a:t>（</a:t>
            </a:r>
            <a:r>
              <a:rPr lang="en-US" altLang="zh-CN" dirty="0"/>
              <a:t>Foreign Function Interface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5BE54DD-8873-5055-2CF6-B4F7D4D1A503}"/>
              </a:ext>
            </a:extLst>
          </p:cNvPr>
          <p:cNvSpPr txBox="1"/>
          <p:nvPr/>
        </p:nvSpPr>
        <p:spPr>
          <a:xfrm>
            <a:off x="635841" y="1574464"/>
            <a:ext cx="11245303" cy="4445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用一种编程语言写的程序能调用另一种编程语言写的函数</a:t>
            </a:r>
            <a:endParaRPr lang="en-US" altLang="zh-CN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在当前正在使用的语言（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host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）中，调用由其它语言（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guest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）提供的库</a:t>
            </a:r>
            <a:endParaRPr lang="en-US" altLang="zh-CN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使用当前语言（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host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）写库，供其它语言（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guest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）调用</a:t>
            </a:r>
            <a:endParaRPr lang="en-US" altLang="zh-CN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不过，后者不是任何语言都能做到的，有些语言即使能做，也会非常吃力。</a:t>
            </a:r>
            <a:endParaRPr lang="en-US" altLang="zh-CN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不同语言实现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FFI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的方式不尽相同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，其调用接口约定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即是众所周知的应用二进制接口（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ABI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）</a:t>
            </a:r>
            <a:endParaRPr lang="en-US" altLang="zh-CN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在计算机技术发展的过程中，出现了各种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ABI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规范，它们有的看起来相似，但在具体编译器的实现上，又有细微不同。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不过，绝大多数库都遵循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C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规范</a:t>
            </a:r>
            <a:endParaRPr lang="en-US" altLang="zh-CN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Rust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和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C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之间的相互调用也使用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C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规范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3079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26B2C79-B5DA-2D4A-B811-BA4DC31D875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26B2C79-B5DA-2D4A-B811-BA4DC31D87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B7EA3F8-30C3-0A45-B2B9-E0FA57A117F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08F0E-24A3-1B41-9B8B-B5518F775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Rust</a:t>
            </a:r>
            <a:r>
              <a:rPr lang="zh-CN" altLang="en-US" dirty="0"/>
              <a:t>编译工具链及重要文件</a:t>
            </a:r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5BE54DD-8873-5055-2CF6-B4F7D4D1A503}"/>
              </a:ext>
            </a:extLst>
          </p:cNvPr>
          <p:cNvSpPr txBox="1"/>
          <p:nvPr/>
        </p:nvSpPr>
        <p:spPr>
          <a:xfrm>
            <a:off x="635841" y="1574464"/>
            <a:ext cx="11245303" cy="544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 err="1"/>
              <a:t>rustc</a:t>
            </a:r>
            <a:r>
              <a:rPr lang="zh-CN" altLang="en-US" dirty="0"/>
              <a:t>，编译器，将</a:t>
            </a:r>
            <a:r>
              <a:rPr lang="en-US" altLang="zh-CN" dirty="0"/>
              <a:t>.</a:t>
            </a:r>
            <a:r>
              <a:rPr lang="en-US" altLang="zh-CN" dirty="0" err="1"/>
              <a:t>rs</a:t>
            </a:r>
            <a:r>
              <a:rPr lang="zh-CN" altLang="en-US" dirty="0"/>
              <a:t>文件转化为可执行文件，</a:t>
            </a:r>
            <a:r>
              <a:rPr lang="zh-CN" altLang="en-US" b="1" dirty="0">
                <a:solidFill>
                  <a:schemeClr val="accent1"/>
                </a:solidFill>
              </a:rPr>
              <a:t>相当于</a:t>
            </a:r>
            <a:r>
              <a:rPr lang="en-US" altLang="zh-CN" b="1" dirty="0" err="1">
                <a:solidFill>
                  <a:schemeClr val="accent1"/>
                </a:solidFill>
              </a:rPr>
              <a:t>gcc</a:t>
            </a:r>
            <a:endParaRPr lang="en-US" altLang="zh-CN" b="1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cargo</a:t>
            </a:r>
            <a:r>
              <a:rPr lang="zh-CN" altLang="en-US" dirty="0"/>
              <a:t>，包管理器，仅使用其构建代码的功能时，</a:t>
            </a:r>
            <a:r>
              <a:rPr lang="zh-CN" altLang="en-US" b="1" dirty="0">
                <a:solidFill>
                  <a:schemeClr val="accent1"/>
                </a:solidFill>
              </a:rPr>
              <a:t>相当于</a:t>
            </a:r>
            <a:r>
              <a:rPr lang="en-US" altLang="zh-CN" b="1" dirty="0" err="1">
                <a:solidFill>
                  <a:schemeClr val="accent1"/>
                </a:solidFill>
              </a:rPr>
              <a:t>cmake</a:t>
            </a:r>
            <a:endParaRPr lang="en-US" altLang="zh-CN" b="1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build.rs</a:t>
            </a:r>
            <a:r>
              <a:rPr lang="zh-CN" altLang="en-US" dirty="0"/>
              <a:t>，</a:t>
            </a:r>
            <a:r>
              <a:rPr lang="en-US" altLang="zh-CN" dirty="0"/>
              <a:t>Rust </a:t>
            </a:r>
            <a:r>
              <a:rPr lang="zh-CN" altLang="en-US" dirty="0"/>
              <a:t>项目中用于构建过程的脚本</a:t>
            </a:r>
            <a:endParaRPr lang="en-US" altLang="zh-CN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 err="1"/>
              <a:t>Cargo.toml</a:t>
            </a:r>
            <a:r>
              <a:rPr lang="en-US" altLang="zh-CN" dirty="0"/>
              <a:t> </a:t>
            </a:r>
            <a:r>
              <a:rPr lang="zh-CN" altLang="en-US" dirty="0"/>
              <a:t>是 </a:t>
            </a:r>
            <a:r>
              <a:rPr lang="en-US" altLang="zh-CN" dirty="0"/>
              <a:t>Cargo </a:t>
            </a:r>
            <a:r>
              <a:rPr lang="zh-CN" altLang="en-US" dirty="0"/>
              <a:t>的配置文件</a:t>
            </a:r>
            <a:endParaRPr lang="en-US" altLang="zh-CN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build.rs </a:t>
            </a:r>
            <a:r>
              <a:rPr lang="zh-CN" altLang="en-US" dirty="0"/>
              <a:t>是一个特殊的 </a:t>
            </a:r>
            <a:r>
              <a:rPr lang="en-US" altLang="zh-CN" dirty="0"/>
              <a:t>Rust </a:t>
            </a:r>
            <a:r>
              <a:rPr lang="zh-CN" altLang="en-US" dirty="0"/>
              <a:t>脚本，它在构建过程中运行。这个脚本通常用于执行一些在编译时需要完成的复杂任务，比如生成代码、下载资源或配置构建环境等。</a:t>
            </a:r>
            <a:r>
              <a:rPr lang="en-US" altLang="zh-CN" dirty="0"/>
              <a:t>build.rs </a:t>
            </a:r>
            <a:r>
              <a:rPr lang="zh-CN" altLang="en-US" dirty="0"/>
              <a:t>脚本在每次构建项目时都会运行，它的输出可以通过 </a:t>
            </a:r>
            <a:r>
              <a:rPr lang="en-US" altLang="zh-CN" dirty="0"/>
              <a:t>cargo: </a:t>
            </a:r>
            <a:r>
              <a:rPr lang="zh-CN" altLang="en-US" dirty="0"/>
              <a:t>前缀指令发送给 </a:t>
            </a:r>
            <a:r>
              <a:rPr lang="en-US" altLang="zh-CN" dirty="0"/>
              <a:t>Cargo</a:t>
            </a:r>
            <a:r>
              <a:rPr lang="zh-CN" altLang="en-US" dirty="0"/>
              <a:t>，以影响构建过程。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Cargo </a:t>
            </a:r>
            <a:r>
              <a:rPr lang="zh-CN" altLang="en-US" dirty="0"/>
              <a:t>使用 </a:t>
            </a:r>
            <a:r>
              <a:rPr lang="en-US" altLang="zh-CN" dirty="0" err="1"/>
              <a:t>Cargo.toml</a:t>
            </a:r>
            <a:r>
              <a:rPr lang="en-US" altLang="zh-CN" dirty="0"/>
              <a:t> </a:t>
            </a:r>
            <a:r>
              <a:rPr lang="zh-CN" altLang="en-US" dirty="0"/>
              <a:t>文件中的信息来构建和管理项目。当执行如 </a:t>
            </a:r>
            <a:r>
              <a:rPr lang="en-US" altLang="zh-CN" dirty="0"/>
              <a:t>cargo build </a:t>
            </a:r>
            <a:r>
              <a:rPr lang="zh-CN" altLang="en-US" dirty="0"/>
              <a:t>或 </a:t>
            </a:r>
            <a:r>
              <a:rPr lang="en-US" altLang="zh-CN" dirty="0"/>
              <a:t>cargo run </a:t>
            </a:r>
            <a:r>
              <a:rPr lang="zh-CN" altLang="en-US" dirty="0"/>
              <a:t>等命令时，</a:t>
            </a:r>
            <a:r>
              <a:rPr lang="en-US" altLang="zh-CN" dirty="0"/>
              <a:t>Cargo </a:t>
            </a:r>
            <a:r>
              <a:rPr lang="zh-CN" altLang="en-US" dirty="0"/>
              <a:t>会首先读取 </a:t>
            </a:r>
            <a:r>
              <a:rPr lang="en-US" altLang="zh-CN" dirty="0" err="1"/>
              <a:t>Cargo.toml</a:t>
            </a:r>
            <a:r>
              <a:rPr lang="en-US" altLang="zh-CN" dirty="0"/>
              <a:t> </a:t>
            </a:r>
            <a:r>
              <a:rPr lang="zh-CN" altLang="en-US" dirty="0"/>
              <a:t>文件来确定如何构建项目，然后根据其中的定义执行相应的构建步骤。在这个过程中，如果项目目录中存在 </a:t>
            </a:r>
            <a:r>
              <a:rPr lang="en-US" altLang="zh-CN" dirty="0"/>
              <a:t>build.rs </a:t>
            </a:r>
            <a:r>
              <a:rPr lang="zh-CN" altLang="en-US" dirty="0"/>
              <a:t>文件，</a:t>
            </a:r>
            <a:r>
              <a:rPr lang="en-US" altLang="zh-CN" dirty="0"/>
              <a:t>Cargo </a:t>
            </a:r>
            <a:r>
              <a:rPr lang="zh-CN" altLang="en-US" dirty="0"/>
              <a:t>会在构建过程中执行该脚本。</a:t>
            </a:r>
            <a:r>
              <a:rPr lang="en-US" altLang="zh-CN" dirty="0"/>
              <a:t>build.rs </a:t>
            </a:r>
            <a:r>
              <a:rPr lang="zh-CN" altLang="en-US" dirty="0"/>
              <a:t>中的代码可以生成文件、下载依赖项、设置环境变量等，这些操作通常对最终的构建结果有影响。</a:t>
            </a:r>
            <a:endParaRPr lang="en-US" altLang="zh-CN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build.rs + </a:t>
            </a:r>
            <a:r>
              <a:rPr lang="en-US" altLang="zh-CN" dirty="0" err="1"/>
              <a:t>Cargo.toml</a:t>
            </a:r>
            <a:r>
              <a:rPr lang="en-US" altLang="zh-CN" dirty="0"/>
              <a:t> </a:t>
            </a:r>
            <a:r>
              <a:rPr lang="zh-CN" altLang="en-US" b="1" dirty="0">
                <a:solidFill>
                  <a:schemeClr val="accent1"/>
                </a:solidFill>
              </a:rPr>
              <a:t>相当于升级版</a:t>
            </a:r>
            <a:r>
              <a:rPr lang="en-US" altLang="zh-CN" b="1" dirty="0">
                <a:solidFill>
                  <a:schemeClr val="accent1"/>
                </a:solidFill>
              </a:rPr>
              <a:t>makefile.txt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837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26B2C79-B5DA-2D4A-B811-BA4DC31D875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26B2C79-B5DA-2D4A-B811-BA4DC31D87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B7EA3F8-30C3-0A45-B2B9-E0FA57A117F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08F0E-24A3-1B41-9B8B-B5518F775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Rust</a:t>
            </a:r>
            <a:r>
              <a:rPr lang="zh-CN" altLang="en-US" dirty="0"/>
              <a:t>调用</a:t>
            </a:r>
            <a:r>
              <a:rPr lang="en-US" altLang="zh-CN" dirty="0"/>
              <a:t>C</a:t>
            </a:r>
            <a:r>
              <a:rPr lang="zh-CN" altLang="en-US" dirty="0"/>
              <a:t>静态库</a:t>
            </a:r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BAEE72-78B5-CC97-591F-689942A9B1DA}"/>
              </a:ext>
            </a:extLst>
          </p:cNvPr>
          <p:cNvSpPr txBox="1"/>
          <p:nvPr/>
        </p:nvSpPr>
        <p:spPr>
          <a:xfrm>
            <a:off x="1595762" y="5784228"/>
            <a:ext cx="82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add.c</a:t>
            </a:r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A4EC5D0-6870-6035-178A-5FE94E00EAF3}"/>
              </a:ext>
            </a:extLst>
          </p:cNvPr>
          <p:cNvSpPr txBox="1"/>
          <p:nvPr/>
        </p:nvSpPr>
        <p:spPr>
          <a:xfrm>
            <a:off x="1735167" y="3409190"/>
            <a:ext cx="712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</a:t>
            </a:r>
            <a:r>
              <a:rPr lang="zh-CN" altLang="en-US" dirty="0"/>
              <a:t>侧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E90F4B1-C6D8-F792-0E71-B6E8678D3CE4}"/>
              </a:ext>
            </a:extLst>
          </p:cNvPr>
          <p:cNvSpPr txBox="1"/>
          <p:nvPr/>
        </p:nvSpPr>
        <p:spPr>
          <a:xfrm>
            <a:off x="8200142" y="3226396"/>
            <a:ext cx="85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Rust</a:t>
            </a:r>
            <a:r>
              <a:rPr lang="zh-CN" altLang="en-US" dirty="0"/>
              <a:t>侧</a:t>
            </a:r>
          </a:p>
        </p:txBody>
      </p:sp>
      <p:sp>
        <p:nvSpPr>
          <p:cNvPr id="18" name="箭头: 左右 17">
            <a:extLst>
              <a:ext uri="{FF2B5EF4-FFF2-40B4-BE49-F238E27FC236}">
                <a16:creationId xmlns:a16="http://schemas.microsoft.com/office/drawing/2014/main" id="{1D00A39A-E0DD-C1B4-B08B-66AC7041E0F0}"/>
              </a:ext>
            </a:extLst>
          </p:cNvPr>
          <p:cNvSpPr/>
          <p:nvPr/>
        </p:nvSpPr>
        <p:spPr>
          <a:xfrm>
            <a:off x="3727886" y="4310999"/>
            <a:ext cx="1683465" cy="704538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 ABI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DF58247B-8961-42C6-FA21-A14AF91DA0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831" y="3866051"/>
            <a:ext cx="3043774" cy="191817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24AFDA0-A872-AB45-616A-4265508D8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65123" y="3778522"/>
            <a:ext cx="6362912" cy="2170930"/>
          </a:xfrm>
          <a:prstGeom prst="rect">
            <a:avLst/>
          </a:prstGeom>
        </p:spPr>
      </p:pic>
      <p:sp>
        <p:nvSpPr>
          <p:cNvPr id="27" name="箭头: 直角上 26">
            <a:extLst>
              <a:ext uri="{FF2B5EF4-FFF2-40B4-BE49-F238E27FC236}">
                <a16:creationId xmlns:a16="http://schemas.microsoft.com/office/drawing/2014/main" id="{93000F90-9DA5-8AD4-862E-3CC09436F87F}"/>
              </a:ext>
            </a:extLst>
          </p:cNvPr>
          <p:cNvSpPr/>
          <p:nvPr/>
        </p:nvSpPr>
        <p:spPr>
          <a:xfrm rot="5400000" flipH="1">
            <a:off x="2332146" y="2120646"/>
            <a:ext cx="1918176" cy="112639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D61F790-D69D-6E30-83C4-62A1DE9A9116}"/>
              </a:ext>
            </a:extLst>
          </p:cNvPr>
          <p:cNvSpPr txBox="1"/>
          <p:nvPr/>
        </p:nvSpPr>
        <p:spPr>
          <a:xfrm>
            <a:off x="3045982" y="2396059"/>
            <a:ext cx="74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编译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CD4131AD-D86C-23F1-848C-90375C04D812}"/>
              </a:ext>
            </a:extLst>
          </p:cNvPr>
          <p:cNvSpPr/>
          <p:nvPr/>
        </p:nvSpPr>
        <p:spPr>
          <a:xfrm>
            <a:off x="4069383" y="1738949"/>
            <a:ext cx="1495740" cy="5611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静态库</a:t>
            </a:r>
            <a:r>
              <a:rPr lang="en-US" altLang="zh-CN" dirty="0" err="1"/>
              <a:t>add.a</a:t>
            </a:r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DFCCC1C-41AD-199C-A4AA-01E455DB4CA0}"/>
              </a:ext>
            </a:extLst>
          </p:cNvPr>
          <p:cNvSpPr/>
          <p:nvPr/>
        </p:nvSpPr>
        <p:spPr>
          <a:xfrm>
            <a:off x="5740736" y="4334365"/>
            <a:ext cx="4790003" cy="662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7300BA2-1048-276C-B327-A97E0CD591E1}"/>
              </a:ext>
            </a:extLst>
          </p:cNvPr>
          <p:cNvSpPr txBox="1"/>
          <p:nvPr/>
        </p:nvSpPr>
        <p:spPr>
          <a:xfrm>
            <a:off x="10579184" y="4460244"/>
            <a:ext cx="1150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 ABI</a:t>
            </a:r>
            <a:r>
              <a:rPr lang="zh-CN" altLang="en-US" dirty="0">
                <a:solidFill>
                  <a:srgbClr val="FF0000"/>
                </a:solidFill>
              </a:rPr>
              <a:t>接口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D36257B-CE73-09AC-719C-A6019E5A3846}"/>
              </a:ext>
            </a:extLst>
          </p:cNvPr>
          <p:cNvSpPr/>
          <p:nvPr/>
        </p:nvSpPr>
        <p:spPr>
          <a:xfrm>
            <a:off x="5805141" y="3799822"/>
            <a:ext cx="479000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14E28A7-4020-5E0A-88FF-DD9090D38896}"/>
              </a:ext>
            </a:extLst>
          </p:cNvPr>
          <p:cNvSpPr txBox="1"/>
          <p:nvPr/>
        </p:nvSpPr>
        <p:spPr>
          <a:xfrm>
            <a:off x="10686304" y="3778522"/>
            <a:ext cx="1150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链接库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D96323B-5664-AE01-4513-A2EB978A5C1C}"/>
              </a:ext>
            </a:extLst>
          </p:cNvPr>
          <p:cNvSpPr/>
          <p:nvPr/>
        </p:nvSpPr>
        <p:spPr>
          <a:xfrm>
            <a:off x="5772023" y="5287398"/>
            <a:ext cx="3692926" cy="595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2754E61-9F4B-5E89-20EF-0A380528C6AE}"/>
              </a:ext>
            </a:extLst>
          </p:cNvPr>
          <p:cNvSpPr txBox="1"/>
          <p:nvPr/>
        </p:nvSpPr>
        <p:spPr>
          <a:xfrm>
            <a:off x="9567894" y="5142042"/>
            <a:ext cx="1150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封装函数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3080495E-ACB8-57CB-6346-A6172E400DA9}"/>
              </a:ext>
            </a:extLst>
          </p:cNvPr>
          <p:cNvCxnSpPr>
            <a:cxnSpLocks/>
          </p:cNvCxnSpPr>
          <p:nvPr/>
        </p:nvCxnSpPr>
        <p:spPr>
          <a:xfrm flipV="1">
            <a:off x="5805141" y="1851243"/>
            <a:ext cx="2745407" cy="183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3F5CD819-DC16-B635-A096-3C1C7B4C410D}"/>
              </a:ext>
            </a:extLst>
          </p:cNvPr>
          <p:cNvCxnSpPr>
            <a:cxnSpLocks/>
          </p:cNvCxnSpPr>
          <p:nvPr/>
        </p:nvCxnSpPr>
        <p:spPr>
          <a:xfrm>
            <a:off x="8550548" y="1851243"/>
            <a:ext cx="0" cy="1247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FE318EBE-E5CB-9885-920B-B2C5DDC18827}"/>
              </a:ext>
            </a:extLst>
          </p:cNvPr>
          <p:cNvCxnSpPr/>
          <p:nvPr/>
        </p:nvCxnSpPr>
        <p:spPr>
          <a:xfrm flipV="1">
            <a:off x="8550548" y="1350405"/>
            <a:ext cx="629786" cy="500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8FFD1855-AD46-4751-3945-BDC9988D93E8}"/>
              </a:ext>
            </a:extLst>
          </p:cNvPr>
          <p:cNvSpPr txBox="1"/>
          <p:nvPr/>
        </p:nvSpPr>
        <p:spPr>
          <a:xfrm>
            <a:off x="8746579" y="1536916"/>
            <a:ext cx="798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rustc</a:t>
            </a:r>
            <a:endParaRPr lang="zh-CN" altLang="en-US" dirty="0"/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89FF8958-67AA-C1F0-8282-A7338D0C0784}"/>
              </a:ext>
            </a:extLst>
          </p:cNvPr>
          <p:cNvSpPr/>
          <p:nvPr/>
        </p:nvSpPr>
        <p:spPr>
          <a:xfrm>
            <a:off x="9269287" y="943858"/>
            <a:ext cx="1495740" cy="5611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可执行文件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8B1D06F8-3CC9-2E25-BA4E-0EF4B1EF750B}"/>
              </a:ext>
            </a:extLst>
          </p:cNvPr>
          <p:cNvSpPr txBox="1"/>
          <p:nvPr/>
        </p:nvSpPr>
        <p:spPr>
          <a:xfrm>
            <a:off x="8253690" y="5988827"/>
            <a:ext cx="82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add.rs</a:t>
            </a:r>
          </a:p>
        </p:txBody>
      </p:sp>
    </p:spTree>
    <p:extLst>
      <p:ext uri="{BB962C8B-B14F-4D97-AF65-F5344CB8AC3E}">
        <p14:creationId xmlns:p14="http://schemas.microsoft.com/office/powerpoint/2010/main" val="3088591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627F3009-EFF0-6345-AC24-8400A4A38F3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4167959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49A1839-BBD0-3E49-9776-F43336F31826}"/>
              </a:ext>
            </a:extLst>
          </p:cNvPr>
          <p:cNvSpPr/>
          <p:nvPr/>
        </p:nvSpPr>
        <p:spPr>
          <a:xfrm>
            <a:off x="533400" y="952500"/>
            <a:ext cx="11125200" cy="4953000"/>
          </a:xfrm>
          <a:prstGeom prst="roundRect">
            <a:avLst>
              <a:gd name="adj" fmla="val 97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5E6E6E40-8B95-4043-BD6A-C081432060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51" t="311" r="36430" b="2076"/>
          <a:stretch>
            <a:fillRect/>
          </a:stretch>
        </p:blipFill>
        <p:spPr>
          <a:xfrm>
            <a:off x="533400" y="952500"/>
            <a:ext cx="4514850" cy="4953000"/>
          </a:xfrm>
          <a:custGeom>
            <a:avLst/>
            <a:gdLst>
              <a:gd name="connsiteX0" fmla="*/ 409587 w 4514850"/>
              <a:gd name="connsiteY0" fmla="*/ 0 h 4953000"/>
              <a:gd name="connsiteX1" fmla="*/ 4105263 w 4514850"/>
              <a:gd name="connsiteY1" fmla="*/ 0 h 4953000"/>
              <a:gd name="connsiteX2" fmla="*/ 4514850 w 4514850"/>
              <a:gd name="connsiteY2" fmla="*/ 409587 h 4953000"/>
              <a:gd name="connsiteX3" fmla="*/ 4514850 w 4514850"/>
              <a:gd name="connsiteY3" fmla="*/ 4543413 h 4953000"/>
              <a:gd name="connsiteX4" fmla="*/ 4105263 w 4514850"/>
              <a:gd name="connsiteY4" fmla="*/ 4953000 h 4953000"/>
              <a:gd name="connsiteX5" fmla="*/ 409587 w 4514850"/>
              <a:gd name="connsiteY5" fmla="*/ 4953000 h 4953000"/>
              <a:gd name="connsiteX6" fmla="*/ 0 w 4514850"/>
              <a:gd name="connsiteY6" fmla="*/ 4543413 h 4953000"/>
              <a:gd name="connsiteX7" fmla="*/ 0 w 4514850"/>
              <a:gd name="connsiteY7" fmla="*/ 409587 h 4953000"/>
              <a:gd name="connsiteX8" fmla="*/ 409587 w 451485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4850" h="4953000">
                <a:moveTo>
                  <a:pt x="409587" y="0"/>
                </a:moveTo>
                <a:lnTo>
                  <a:pt x="4105263" y="0"/>
                </a:lnTo>
                <a:cubicBezTo>
                  <a:pt x="4331472" y="0"/>
                  <a:pt x="4514850" y="183378"/>
                  <a:pt x="4514850" y="409587"/>
                </a:cubicBezTo>
                <a:lnTo>
                  <a:pt x="4514850" y="4543413"/>
                </a:lnTo>
                <a:cubicBezTo>
                  <a:pt x="4514850" y="4769622"/>
                  <a:pt x="4331472" y="4953000"/>
                  <a:pt x="4105263" y="4953000"/>
                </a:cubicBezTo>
                <a:lnTo>
                  <a:pt x="409587" y="4953000"/>
                </a:lnTo>
                <a:cubicBezTo>
                  <a:pt x="183378" y="4953000"/>
                  <a:pt x="0" y="4769622"/>
                  <a:pt x="0" y="4543413"/>
                </a:cubicBezTo>
                <a:lnTo>
                  <a:pt x="0" y="409587"/>
                </a:lnTo>
                <a:cubicBezTo>
                  <a:pt x="0" y="183378"/>
                  <a:pt x="183378" y="0"/>
                  <a:pt x="409587" y="0"/>
                </a:cubicBezTo>
                <a:close/>
              </a:path>
            </a:pathLst>
          </a:cu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6FF3805-AB8C-BA41-BE95-987C72F54535}"/>
              </a:ext>
            </a:extLst>
          </p:cNvPr>
          <p:cNvSpPr/>
          <p:nvPr/>
        </p:nvSpPr>
        <p:spPr>
          <a:xfrm>
            <a:off x="533400" y="952500"/>
            <a:ext cx="4514850" cy="4953000"/>
          </a:xfrm>
          <a:prstGeom prst="roundRect">
            <a:avLst>
              <a:gd name="adj" fmla="val 9072"/>
            </a:avLst>
          </a:pr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6E1DA6-8AD4-744E-A2CB-F5980710C48E}"/>
              </a:ext>
            </a:extLst>
          </p:cNvPr>
          <p:cNvSpPr/>
          <p:nvPr/>
        </p:nvSpPr>
        <p:spPr>
          <a:xfrm>
            <a:off x="533400" y="1524000"/>
            <a:ext cx="3714750" cy="1047750"/>
          </a:xfrm>
          <a:custGeom>
            <a:avLst/>
            <a:gdLst>
              <a:gd name="connsiteX0" fmla="*/ 0 w 3714750"/>
              <a:gd name="connsiteY0" fmla="*/ 0 h 1047750"/>
              <a:gd name="connsiteX1" fmla="*/ 3190875 w 3714750"/>
              <a:gd name="connsiteY1" fmla="*/ 0 h 1047750"/>
              <a:gd name="connsiteX2" fmla="*/ 3714750 w 3714750"/>
              <a:gd name="connsiteY2" fmla="*/ 523875 h 1047750"/>
              <a:gd name="connsiteX3" fmla="*/ 3190875 w 3714750"/>
              <a:gd name="connsiteY3" fmla="*/ 1047750 h 1047750"/>
              <a:gd name="connsiteX4" fmla="*/ 0 w 3714750"/>
              <a:gd name="connsiteY4" fmla="*/ 104775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4750" h="1047750">
                <a:moveTo>
                  <a:pt x="0" y="0"/>
                </a:moveTo>
                <a:lnTo>
                  <a:pt x="3190875" y="0"/>
                </a:lnTo>
                <a:cubicBezTo>
                  <a:pt x="3480203" y="0"/>
                  <a:pt x="3714750" y="234547"/>
                  <a:pt x="3714750" y="523875"/>
                </a:cubicBezTo>
                <a:cubicBezTo>
                  <a:pt x="3714750" y="813203"/>
                  <a:pt x="3480203" y="1047750"/>
                  <a:pt x="3190875" y="1047750"/>
                </a:cubicBezTo>
                <a:lnTo>
                  <a:pt x="0" y="1047750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4F536E-3F80-2540-9037-90D52F5DA986}"/>
              </a:ext>
            </a:extLst>
          </p:cNvPr>
          <p:cNvCxnSpPr>
            <a:cxnSpLocks/>
          </p:cNvCxnSpPr>
          <p:nvPr/>
        </p:nvCxnSpPr>
        <p:spPr>
          <a:xfrm>
            <a:off x="2019300" y="2047875"/>
            <a:ext cx="3028950" cy="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4C67FA-9159-4246-A1F7-F42F4CDD5B61}"/>
              </a:ext>
            </a:extLst>
          </p:cNvPr>
          <p:cNvGrpSpPr/>
          <p:nvPr/>
        </p:nvGrpSpPr>
        <p:grpSpPr>
          <a:xfrm>
            <a:off x="1066800" y="1729637"/>
            <a:ext cx="630662" cy="636476"/>
            <a:chOff x="2684463" y="3619500"/>
            <a:chExt cx="344487" cy="34766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C08418-799D-D648-A35A-EABFA271CC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8913" y="3709988"/>
              <a:ext cx="180975" cy="257175"/>
            </a:xfrm>
            <a:prstGeom prst="rect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E115FC4-033F-D244-82CD-ED40BA612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463" y="3619500"/>
              <a:ext cx="90488" cy="241300"/>
            </a:xfrm>
            <a:custGeom>
              <a:avLst/>
              <a:gdLst>
                <a:gd name="T0" fmla="*/ 12 w 24"/>
                <a:gd name="T1" fmla="*/ 64 h 64"/>
                <a:gd name="T2" fmla="*/ 0 w 24"/>
                <a:gd name="T3" fmla="*/ 64 h 64"/>
                <a:gd name="T4" fmla="*/ 0 w 24"/>
                <a:gd name="T5" fmla="*/ 12 h 64"/>
                <a:gd name="T6" fmla="*/ 12 w 24"/>
                <a:gd name="T7" fmla="*/ 0 h 64"/>
                <a:gd name="T8" fmla="*/ 24 w 24"/>
                <a:gd name="T9" fmla="*/ 12 h 64"/>
                <a:gd name="T10" fmla="*/ 12 w 24"/>
                <a:gd name="T11" fmla="*/ 24 h 64"/>
                <a:gd name="T12" fmla="*/ 12 w 24"/>
                <a:gd name="T13" fmla="*/ 16 h 64"/>
                <a:gd name="T14" fmla="*/ 23 w 24"/>
                <a:gd name="T15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64">
                  <a:moveTo>
                    <a:pt x="12" y="64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23" y="16"/>
                    <a:pt x="23" y="16"/>
                    <a:pt x="23" y="16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975749B-779B-DD48-A2AC-AECD4D9DF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8913" y="3619500"/>
              <a:ext cx="225425" cy="90488"/>
            </a:xfrm>
            <a:custGeom>
              <a:avLst/>
              <a:gdLst>
                <a:gd name="T0" fmla="*/ 48 w 60"/>
                <a:gd name="T1" fmla="*/ 24 h 24"/>
                <a:gd name="T2" fmla="*/ 60 w 60"/>
                <a:gd name="T3" fmla="*/ 12 h 24"/>
                <a:gd name="T4" fmla="*/ 48 w 60"/>
                <a:gd name="T5" fmla="*/ 0 h 24"/>
                <a:gd name="T6" fmla="*/ 0 w 60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24">
                  <a:moveTo>
                    <a:pt x="48" y="24"/>
                  </a:moveTo>
                  <a:cubicBezTo>
                    <a:pt x="55" y="24"/>
                    <a:pt x="60" y="19"/>
                    <a:pt x="60" y="12"/>
                  </a:cubicBezTo>
                  <a:cubicBezTo>
                    <a:pt x="60" y="5"/>
                    <a:pt x="55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Line 8">
              <a:extLst>
                <a:ext uri="{FF2B5EF4-FFF2-40B4-BE49-F238E27FC236}">
                  <a16:creationId xmlns:a16="http://schemas.microsoft.com/office/drawing/2014/main" id="{9F2C2173-C7D4-D946-9A9F-31978202BB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400" y="3770313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Line 9">
              <a:extLst>
                <a:ext uri="{FF2B5EF4-FFF2-40B4-BE49-F238E27FC236}">
                  <a16:creationId xmlns:a16="http://schemas.microsoft.com/office/drawing/2014/main" id="{D06918FF-1BAB-8749-93EF-59703D3EA5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400" y="3830638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Line 10">
              <a:extLst>
                <a:ext uri="{FF2B5EF4-FFF2-40B4-BE49-F238E27FC236}">
                  <a16:creationId xmlns:a16="http://schemas.microsoft.com/office/drawing/2014/main" id="{CD2F9424-28FD-E740-8897-5D8637559D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400" y="3892550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DD35B99-EB86-AD43-ABFC-EBAC06D53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9075" y="3740150"/>
              <a:ext cx="38100" cy="30163"/>
            </a:xfrm>
            <a:custGeom>
              <a:avLst/>
              <a:gdLst>
                <a:gd name="T0" fmla="*/ 0 w 24"/>
                <a:gd name="T1" fmla="*/ 14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>
                  <a:moveTo>
                    <a:pt x="0" y="14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18F4CA2-9772-284F-81A0-D7A56940C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9075" y="3800475"/>
              <a:ext cx="38100" cy="30163"/>
            </a:xfrm>
            <a:custGeom>
              <a:avLst/>
              <a:gdLst>
                <a:gd name="T0" fmla="*/ 0 w 24"/>
                <a:gd name="T1" fmla="*/ 15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>
                  <a:moveTo>
                    <a:pt x="0" y="15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9EF5972-0605-A445-990B-88151ACEA7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500" y="3702050"/>
              <a:ext cx="44450" cy="265113"/>
            </a:xfrm>
            <a:custGeom>
              <a:avLst/>
              <a:gdLst>
                <a:gd name="T0" fmla="*/ 12 w 12"/>
                <a:gd name="T1" fmla="*/ 64 h 70"/>
                <a:gd name="T2" fmla="*/ 6 w 12"/>
                <a:gd name="T3" fmla="*/ 70 h 70"/>
                <a:gd name="T4" fmla="*/ 0 w 12"/>
                <a:gd name="T5" fmla="*/ 64 h 70"/>
                <a:gd name="T6" fmla="*/ 0 w 12"/>
                <a:gd name="T7" fmla="*/ 6 h 70"/>
                <a:gd name="T8" fmla="*/ 6 w 12"/>
                <a:gd name="T9" fmla="*/ 0 h 70"/>
                <a:gd name="T10" fmla="*/ 12 w 12"/>
                <a:gd name="T11" fmla="*/ 6 h 70"/>
                <a:gd name="T12" fmla="*/ 12 w 12"/>
                <a:gd name="T13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0">
                  <a:moveTo>
                    <a:pt x="12" y="64"/>
                  </a:moveTo>
                  <a:cubicBezTo>
                    <a:pt x="12" y="67"/>
                    <a:pt x="9" y="70"/>
                    <a:pt x="6" y="70"/>
                  </a:cubicBezTo>
                  <a:cubicBezTo>
                    <a:pt x="3" y="70"/>
                    <a:pt x="0" y="67"/>
                    <a:pt x="0" y="6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64"/>
                  </a:ln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Line 14">
              <a:extLst>
                <a:ext uri="{FF2B5EF4-FFF2-40B4-BE49-F238E27FC236}">
                  <a16:creationId xmlns:a16="http://schemas.microsoft.com/office/drawing/2014/main" id="{7E85EBF1-D1E4-CD4E-97FB-4F04112648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4500" y="3937000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Line 15">
              <a:extLst>
                <a:ext uri="{FF2B5EF4-FFF2-40B4-BE49-F238E27FC236}">
                  <a16:creationId xmlns:a16="http://schemas.microsoft.com/office/drawing/2014/main" id="{F1886CFC-8971-8845-B105-BBDE32E95C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4500" y="3830638"/>
              <a:ext cx="44450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16BE5112-0A6A-CB44-BBD5-9E6BBB68B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4338" y="3717925"/>
              <a:ext cx="30163" cy="136525"/>
            </a:xfrm>
            <a:custGeom>
              <a:avLst/>
              <a:gdLst>
                <a:gd name="T0" fmla="*/ 0 w 8"/>
                <a:gd name="T1" fmla="*/ 36 h 36"/>
                <a:gd name="T2" fmla="*/ 0 w 8"/>
                <a:gd name="T3" fmla="*/ 6 h 36"/>
                <a:gd name="T4" fmla="*/ 6 w 8"/>
                <a:gd name="T5" fmla="*/ 0 h 36"/>
                <a:gd name="T6" fmla="*/ 8 w 8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6">
                  <a:moveTo>
                    <a:pt x="0" y="3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1A871772-68A5-A140-81EA-7BDE1E6EE049}"/>
              </a:ext>
            </a:extLst>
          </p:cNvPr>
          <p:cNvSpPr txBox="1">
            <a:spLocks/>
          </p:cNvSpPr>
          <p:nvPr/>
        </p:nvSpPr>
        <p:spPr>
          <a:xfrm>
            <a:off x="1066799" y="2938039"/>
            <a:ext cx="3465001" cy="6647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Contents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99B7A70D-3071-D644-B198-7CF1618E2F65}"/>
              </a:ext>
            </a:extLst>
          </p:cNvPr>
          <p:cNvSpPr txBox="1">
            <a:spLocks/>
          </p:cNvSpPr>
          <p:nvPr/>
        </p:nvSpPr>
        <p:spPr>
          <a:xfrm>
            <a:off x="5671791" y="1785497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3600" i="1" dirty="0">
                <a:solidFill>
                  <a:srgbClr val="105B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1A187F7-15F8-A543-B33B-ED117730EF01}"/>
              </a:ext>
            </a:extLst>
          </p:cNvPr>
          <p:cNvSpPr txBox="1">
            <a:spLocks/>
          </p:cNvSpPr>
          <p:nvPr/>
        </p:nvSpPr>
        <p:spPr>
          <a:xfrm>
            <a:off x="6546376" y="1839354"/>
            <a:ext cx="2621701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3200" b="0" dirty="0" err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3200" b="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部分</a:t>
            </a:r>
            <a:endParaRPr lang="en-US" sz="3200" b="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E09DCB6F-5CAB-4F4B-9D09-4019A7E989A6}"/>
              </a:ext>
            </a:extLst>
          </p:cNvPr>
          <p:cNvSpPr txBox="1">
            <a:spLocks/>
          </p:cNvSpPr>
          <p:nvPr/>
        </p:nvSpPr>
        <p:spPr>
          <a:xfrm>
            <a:off x="5668728" y="3181062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3600" i="1" dirty="0">
                <a:solidFill>
                  <a:srgbClr val="105B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B194D348-B9C0-D044-B1C8-E3F4140D1724}"/>
              </a:ext>
            </a:extLst>
          </p:cNvPr>
          <p:cNvSpPr txBox="1">
            <a:spLocks/>
          </p:cNvSpPr>
          <p:nvPr/>
        </p:nvSpPr>
        <p:spPr>
          <a:xfrm>
            <a:off x="6545525" y="3187338"/>
            <a:ext cx="2404436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3200" b="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3200" b="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部分</a:t>
            </a:r>
            <a:endParaRPr lang="en-US" sz="3200" b="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06559FC0-949D-9A4D-AB73-8B1546769D48}"/>
              </a:ext>
            </a:extLst>
          </p:cNvPr>
          <p:cNvSpPr txBox="1">
            <a:spLocks/>
          </p:cNvSpPr>
          <p:nvPr/>
        </p:nvSpPr>
        <p:spPr>
          <a:xfrm>
            <a:off x="5668728" y="4702217"/>
            <a:ext cx="58672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3600" i="1" dirty="0">
                <a:solidFill>
                  <a:srgbClr val="105B9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27DF73B7-1777-A448-886F-E6EA6685539E}"/>
              </a:ext>
            </a:extLst>
          </p:cNvPr>
          <p:cNvSpPr txBox="1">
            <a:spLocks/>
          </p:cNvSpPr>
          <p:nvPr/>
        </p:nvSpPr>
        <p:spPr>
          <a:xfrm>
            <a:off x="6309193" y="4729917"/>
            <a:ext cx="451485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zh-CN" altLang="en-US" sz="3200" b="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交叉调用</a:t>
            </a:r>
            <a:r>
              <a:rPr lang="en-US" altLang="zh-CN" sz="3200" b="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&amp;</a:t>
            </a:r>
            <a:r>
              <a:rPr lang="zh-CN" altLang="en-US" sz="3200" b="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3200" b="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MMU</a:t>
            </a:r>
            <a:r>
              <a:rPr lang="zh-CN" altLang="en-US" sz="3200" b="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部分</a:t>
            </a:r>
            <a:endParaRPr lang="en-US" sz="3200" b="0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A93B0B-D38B-1149-A15D-571B2A004BDD}"/>
              </a:ext>
            </a:extLst>
          </p:cNvPr>
          <p:cNvCxnSpPr>
            <a:cxnSpLocks/>
          </p:cNvCxnSpPr>
          <p:nvPr/>
        </p:nvCxnSpPr>
        <p:spPr>
          <a:xfrm>
            <a:off x="5668728" y="2621527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DEA391E-C0BC-3543-A35A-4B681AC7817C}"/>
              </a:ext>
            </a:extLst>
          </p:cNvPr>
          <p:cNvCxnSpPr>
            <a:cxnSpLocks/>
          </p:cNvCxnSpPr>
          <p:nvPr/>
        </p:nvCxnSpPr>
        <p:spPr>
          <a:xfrm>
            <a:off x="5668728" y="4273358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015CC6D-62FC-E943-9183-37AC665660D6}"/>
              </a:ext>
            </a:extLst>
          </p:cNvPr>
          <p:cNvCxnSpPr>
            <a:cxnSpLocks/>
          </p:cNvCxnSpPr>
          <p:nvPr/>
        </p:nvCxnSpPr>
        <p:spPr>
          <a:xfrm>
            <a:off x="8717701" y="2621527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BE2E89F-E5E0-6C44-8321-2C30BE5326C5}"/>
              </a:ext>
            </a:extLst>
          </p:cNvPr>
          <p:cNvCxnSpPr>
            <a:cxnSpLocks/>
          </p:cNvCxnSpPr>
          <p:nvPr/>
        </p:nvCxnSpPr>
        <p:spPr>
          <a:xfrm>
            <a:off x="8717701" y="4273358"/>
            <a:ext cx="24078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493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26B2C79-B5DA-2D4A-B811-BA4DC31D875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26B2C79-B5DA-2D4A-B811-BA4DC31D87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B7EA3F8-30C3-0A45-B2B9-E0FA57A117F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08F0E-24A3-1B41-9B8B-B5518F775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Rust</a:t>
            </a:r>
            <a:r>
              <a:rPr lang="zh-CN" altLang="en-US" dirty="0"/>
              <a:t>调用</a:t>
            </a:r>
            <a:r>
              <a:rPr lang="en-US" altLang="zh-CN" dirty="0"/>
              <a:t>C</a:t>
            </a:r>
            <a:r>
              <a:rPr lang="zh-CN" altLang="en-US" dirty="0"/>
              <a:t>静态库：</a:t>
            </a:r>
            <a:r>
              <a:rPr lang="en-US" altLang="zh-CN" dirty="0"/>
              <a:t>C</a:t>
            </a:r>
            <a:r>
              <a:rPr lang="zh-CN" altLang="en-US" dirty="0"/>
              <a:t>程序再复杂一些？</a:t>
            </a:r>
            <a:br>
              <a:rPr lang="en-US" altLang="zh-CN" dirty="0"/>
            </a:br>
            <a:r>
              <a:rPr lang="en-US" altLang="zh-CN" sz="2700" dirty="0" err="1"/>
              <a:t>Bindgen</a:t>
            </a:r>
            <a:r>
              <a:rPr lang="zh-CN" altLang="en-US" sz="2700" dirty="0"/>
              <a:t>：生成</a:t>
            </a:r>
            <a:r>
              <a:rPr lang="en-US" altLang="zh-CN" sz="2700" dirty="0"/>
              <a:t>Rust</a:t>
            </a:r>
            <a:r>
              <a:rPr lang="zh-CN" altLang="en-US" sz="2700" dirty="0"/>
              <a:t>的</a:t>
            </a:r>
            <a:r>
              <a:rPr lang="en-US" altLang="zh-CN" sz="2700" dirty="0"/>
              <a:t>C</a:t>
            </a:r>
            <a:r>
              <a:rPr lang="zh-CN" altLang="en-US" sz="2700" dirty="0"/>
              <a:t>语言</a:t>
            </a:r>
            <a:r>
              <a:rPr lang="en-US" altLang="zh-CN" sz="2700" dirty="0"/>
              <a:t>FFI</a:t>
            </a:r>
            <a:r>
              <a:rPr lang="zh-CN" altLang="en-US" sz="2700" dirty="0"/>
              <a:t>工具</a:t>
            </a:r>
            <a:endParaRPr 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E2D526C-44AC-C283-C0D3-E4FE58122D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805" y="2355961"/>
            <a:ext cx="2508272" cy="188298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ACC9772-7E5C-AE44-E571-DC27E0AE6C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8850" y="1346683"/>
            <a:ext cx="6729749" cy="3468821"/>
          </a:xfrm>
          <a:prstGeom prst="rect">
            <a:avLst/>
          </a:prstGeom>
        </p:spPr>
      </p:pic>
      <p:sp>
        <p:nvSpPr>
          <p:cNvPr id="19" name="箭头: 左右 18">
            <a:extLst>
              <a:ext uri="{FF2B5EF4-FFF2-40B4-BE49-F238E27FC236}">
                <a16:creationId xmlns:a16="http://schemas.microsoft.com/office/drawing/2014/main" id="{DE78646D-2D78-85CD-093F-9EC8C2288E9E}"/>
              </a:ext>
            </a:extLst>
          </p:cNvPr>
          <p:cNvSpPr/>
          <p:nvPr/>
        </p:nvSpPr>
        <p:spPr>
          <a:xfrm>
            <a:off x="3205731" y="2945182"/>
            <a:ext cx="1683465" cy="704538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 ABI</a:t>
            </a:r>
          </a:p>
        </p:txBody>
      </p:sp>
      <p:sp>
        <p:nvSpPr>
          <p:cNvPr id="21" name="箭头: 圆角右 20">
            <a:extLst>
              <a:ext uri="{FF2B5EF4-FFF2-40B4-BE49-F238E27FC236}">
                <a16:creationId xmlns:a16="http://schemas.microsoft.com/office/drawing/2014/main" id="{A67F6E88-1614-63CE-E3D6-DB9B4C1D0BA8}"/>
              </a:ext>
            </a:extLst>
          </p:cNvPr>
          <p:cNvSpPr/>
          <p:nvPr/>
        </p:nvSpPr>
        <p:spPr>
          <a:xfrm>
            <a:off x="2640254" y="1883301"/>
            <a:ext cx="2248942" cy="339115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66099F9-87D0-3810-2DFD-D3261232145D}"/>
              </a:ext>
            </a:extLst>
          </p:cNvPr>
          <p:cNvSpPr txBox="1"/>
          <p:nvPr/>
        </p:nvSpPr>
        <p:spPr>
          <a:xfrm>
            <a:off x="3360874" y="1562383"/>
            <a:ext cx="1622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Bindgen</a:t>
            </a:r>
            <a:endParaRPr lang="zh-CN" altLang="en-US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8E2F55C0-2289-19A8-5F4A-A4ABC8B471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9418" y="4981294"/>
            <a:ext cx="9693164" cy="88900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EFC175E6-F0C2-3B85-557E-47813448EF06}"/>
              </a:ext>
            </a:extLst>
          </p:cNvPr>
          <p:cNvSpPr txBox="1"/>
          <p:nvPr/>
        </p:nvSpPr>
        <p:spPr>
          <a:xfrm>
            <a:off x="1499985" y="1919857"/>
            <a:ext cx="82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xxx.c</a:t>
            </a:r>
            <a:endParaRPr lang="en-US" altLang="zh-CN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B42D3A0-DAF8-EB06-AE5F-8186040775A8}"/>
              </a:ext>
            </a:extLst>
          </p:cNvPr>
          <p:cNvSpPr txBox="1"/>
          <p:nvPr/>
        </p:nvSpPr>
        <p:spPr>
          <a:xfrm>
            <a:off x="7974791" y="926068"/>
            <a:ext cx="15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binding.rs</a:t>
            </a:r>
          </a:p>
        </p:txBody>
      </p:sp>
    </p:spTree>
    <p:extLst>
      <p:ext uri="{BB962C8B-B14F-4D97-AF65-F5344CB8AC3E}">
        <p14:creationId xmlns:p14="http://schemas.microsoft.com/office/powerpoint/2010/main" val="2091317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26B2C79-B5DA-2D4A-B811-BA4DC31D875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26B2C79-B5DA-2D4A-B811-BA4DC31D87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B7EA3F8-30C3-0A45-B2B9-E0FA57A117F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08F0E-24A3-1B41-9B8B-B5518F775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Rust</a:t>
            </a:r>
            <a:r>
              <a:rPr lang="zh-CN" altLang="en-US" dirty="0"/>
              <a:t>调用</a:t>
            </a:r>
            <a:r>
              <a:rPr lang="en-US" altLang="zh-CN" dirty="0"/>
              <a:t>C</a:t>
            </a:r>
            <a:r>
              <a:rPr lang="zh-CN" altLang="en-US" dirty="0"/>
              <a:t>静态库：</a:t>
            </a:r>
            <a:r>
              <a:rPr lang="en-US" altLang="zh-CN" dirty="0"/>
              <a:t>C</a:t>
            </a:r>
            <a:r>
              <a:rPr lang="zh-CN" altLang="en-US" dirty="0"/>
              <a:t>程序再复杂一些？</a:t>
            </a:r>
            <a:br>
              <a:rPr lang="en-US" altLang="zh-CN" dirty="0"/>
            </a:br>
            <a:r>
              <a:rPr lang="en-US" altLang="zh-CN" sz="2700" dirty="0" err="1"/>
              <a:t>Bindgen</a:t>
            </a:r>
            <a:r>
              <a:rPr lang="zh-CN" altLang="en-US" sz="2700" dirty="0"/>
              <a:t>：生成</a:t>
            </a:r>
            <a:r>
              <a:rPr lang="en-US" altLang="zh-CN" sz="2700" dirty="0"/>
              <a:t>Rust</a:t>
            </a:r>
            <a:r>
              <a:rPr lang="zh-CN" altLang="en-US" sz="2700" dirty="0"/>
              <a:t>的</a:t>
            </a:r>
            <a:r>
              <a:rPr lang="en-US" altLang="zh-CN" sz="2700" dirty="0"/>
              <a:t>C</a:t>
            </a:r>
            <a:r>
              <a:rPr lang="zh-CN" altLang="en-US" sz="2700" dirty="0"/>
              <a:t>语言</a:t>
            </a:r>
            <a:r>
              <a:rPr lang="en-US" altLang="zh-CN" sz="2700" dirty="0"/>
              <a:t>FFI</a:t>
            </a:r>
            <a:r>
              <a:rPr lang="zh-CN" altLang="en-US" sz="2700" dirty="0"/>
              <a:t>工具</a:t>
            </a:r>
            <a:endParaRPr 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ACC9772-7E5C-AE44-E571-DC27E0AE6C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826" y="2596126"/>
            <a:ext cx="5516174" cy="284328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699D57B-3CA6-0638-5275-A499E5DD2E27}"/>
              </a:ext>
            </a:extLst>
          </p:cNvPr>
          <p:cNvSpPr txBox="1"/>
          <p:nvPr/>
        </p:nvSpPr>
        <p:spPr>
          <a:xfrm>
            <a:off x="533400" y="1802541"/>
            <a:ext cx="6094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将</a:t>
            </a:r>
            <a:r>
              <a:rPr lang="en-US" altLang="zh-CN" sz="1800" dirty="0"/>
              <a:t>bindings</a:t>
            </a:r>
            <a:r>
              <a:rPr lang="zh-CN" altLang="en-US" sz="1800" dirty="0"/>
              <a:t>文件作为模块加入其他文件，用</a:t>
            </a:r>
            <a:r>
              <a:rPr lang="en-US" altLang="zh-CN" sz="1800" dirty="0"/>
              <a:t>unsafe</a:t>
            </a:r>
            <a:r>
              <a:rPr lang="zh-CN" altLang="en-US" sz="1800" dirty="0"/>
              <a:t>将接口再次包装，就可以得到可以直接使用的函数</a:t>
            </a:r>
            <a:endParaRPr lang="en-US" altLang="zh-CN" sz="1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F7EFE6B-4735-CE07-12EB-3D10A40D15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7061" y="1096303"/>
            <a:ext cx="3533055" cy="4920153"/>
          </a:xfrm>
          <a:prstGeom prst="rect">
            <a:avLst/>
          </a:prstGeom>
        </p:spPr>
      </p:pic>
      <p:sp>
        <p:nvSpPr>
          <p:cNvPr id="8" name="箭头: 右 7">
            <a:extLst>
              <a:ext uri="{FF2B5EF4-FFF2-40B4-BE49-F238E27FC236}">
                <a16:creationId xmlns:a16="http://schemas.microsoft.com/office/drawing/2014/main" id="{BE7DEF04-1C82-468E-B09E-80534BAD755A}"/>
              </a:ext>
            </a:extLst>
          </p:cNvPr>
          <p:cNvSpPr/>
          <p:nvPr/>
        </p:nvSpPr>
        <p:spPr>
          <a:xfrm>
            <a:off x="6230257" y="3626685"/>
            <a:ext cx="952547" cy="52977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DDD6244-55A3-A320-25A9-B9187AD4988A}"/>
              </a:ext>
            </a:extLst>
          </p:cNvPr>
          <p:cNvSpPr txBox="1"/>
          <p:nvPr/>
        </p:nvSpPr>
        <p:spPr>
          <a:xfrm>
            <a:off x="3003348" y="5559257"/>
            <a:ext cx="1379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binding.rs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03AC2A1-975B-0706-759C-116C2374FD6C}"/>
              </a:ext>
            </a:extLst>
          </p:cNvPr>
          <p:cNvSpPr txBox="1"/>
          <p:nvPr/>
        </p:nvSpPr>
        <p:spPr>
          <a:xfrm>
            <a:off x="8671632" y="6016456"/>
            <a:ext cx="82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xxx.rs</a:t>
            </a:r>
          </a:p>
        </p:txBody>
      </p:sp>
    </p:spTree>
    <p:extLst>
      <p:ext uri="{BB962C8B-B14F-4D97-AF65-F5344CB8AC3E}">
        <p14:creationId xmlns:p14="http://schemas.microsoft.com/office/powerpoint/2010/main" val="3988753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26B2C79-B5DA-2D4A-B811-BA4DC31D875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26B2C79-B5DA-2D4A-B811-BA4DC31D87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B7EA3F8-30C3-0A45-B2B9-E0FA57A117F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08F0E-24A3-1B41-9B8B-B5518F775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Rust</a:t>
            </a:r>
            <a:r>
              <a:rPr lang="zh-CN" altLang="en-US" dirty="0"/>
              <a:t>调用</a:t>
            </a:r>
            <a:r>
              <a:rPr lang="en-US" altLang="zh-CN" dirty="0"/>
              <a:t>C</a:t>
            </a:r>
            <a:r>
              <a:rPr lang="zh-CN" altLang="en-US" dirty="0"/>
              <a:t>静态库：还嫌不够方便？</a:t>
            </a:r>
            <a:br>
              <a:rPr lang="en-US" altLang="zh-CN" dirty="0"/>
            </a:br>
            <a:r>
              <a:rPr lang="en-US" altLang="zh-CN" sz="2700" dirty="0"/>
              <a:t>build.rs</a:t>
            </a:r>
            <a:r>
              <a:rPr lang="zh-CN" altLang="en-US" sz="2700" dirty="0"/>
              <a:t>开始大显神通：自动编译</a:t>
            </a:r>
            <a:r>
              <a:rPr lang="en-US" altLang="zh-CN" sz="2700" dirty="0"/>
              <a:t>c</a:t>
            </a:r>
            <a:r>
              <a:rPr lang="zh-CN" altLang="en-US" sz="2700" dirty="0"/>
              <a:t>文件生成静态库，自动生成</a:t>
            </a:r>
            <a:r>
              <a:rPr lang="en-US" altLang="zh-CN" sz="2700" dirty="0"/>
              <a:t>binding.rs</a:t>
            </a:r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699D57B-3CA6-0638-5275-A499E5DD2E27}"/>
              </a:ext>
            </a:extLst>
          </p:cNvPr>
          <p:cNvSpPr txBox="1"/>
          <p:nvPr/>
        </p:nvSpPr>
        <p:spPr>
          <a:xfrm>
            <a:off x="533400" y="1524561"/>
            <a:ext cx="99894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在</a:t>
            </a:r>
            <a:r>
              <a:rPr lang="en-US" altLang="zh-CN" sz="1800" dirty="0"/>
              <a:t>Rust</a:t>
            </a:r>
            <a:r>
              <a:rPr lang="zh-CN" altLang="en-US" sz="1800" dirty="0"/>
              <a:t>工程中新建</a:t>
            </a:r>
            <a:r>
              <a:rPr lang="en-US" altLang="zh-CN" sz="1800" dirty="0"/>
              <a:t>build.rs</a:t>
            </a:r>
            <a:r>
              <a:rPr lang="zh-CN" altLang="en-US" sz="1800" dirty="0"/>
              <a:t>文件</a:t>
            </a:r>
            <a:r>
              <a:rPr lang="zh-CN" altLang="en-US" dirty="0"/>
              <a:t>（文件名不可改，这个文件会在所有文件之前被编译）</a:t>
            </a:r>
            <a:endParaRPr lang="en-US" altLang="zh-CN" dirty="0"/>
          </a:p>
          <a:p>
            <a:r>
              <a:rPr lang="zh-CN" altLang="en-US" sz="1800" dirty="0"/>
              <a:t>在该文件中指定</a:t>
            </a:r>
            <a:r>
              <a:rPr lang="en-US" altLang="zh-CN" sz="1800" dirty="0"/>
              <a:t>C</a:t>
            </a:r>
            <a:r>
              <a:rPr lang="zh-CN" altLang="en-US" sz="1800" dirty="0"/>
              <a:t>程序源码位置以及相应的头文件，并设置接口生成文件路径和名称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DDD6244-55A3-A320-25A9-B9187AD4988A}"/>
              </a:ext>
            </a:extLst>
          </p:cNvPr>
          <p:cNvSpPr txBox="1"/>
          <p:nvPr/>
        </p:nvSpPr>
        <p:spPr>
          <a:xfrm>
            <a:off x="5612845" y="5800033"/>
            <a:ext cx="966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build.rs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47B54E-DA05-A3E4-AE4B-85286647C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0865" y="2226937"/>
            <a:ext cx="6670270" cy="351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601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微软雅黑" charset="-122"/>
                <a:ea typeface="微软雅黑" charset="-122"/>
              </a:rPr>
              <a:t>项目介绍</a:t>
            </a:r>
            <a:r>
              <a:rPr lang="en-US" altLang="zh-CN" sz="4000" dirty="0">
                <a:solidFill>
                  <a:schemeClr val="accent2">
                    <a:lumMod val="75000"/>
                  </a:schemeClr>
                </a:solidFill>
                <a:latin typeface="微软雅黑" charset="-122"/>
                <a:ea typeface="微软雅黑" charset="-122"/>
              </a:rPr>
              <a:t>——</a:t>
            </a:r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微软雅黑" charset="-122"/>
                <a:ea typeface="微软雅黑" charset="-122"/>
              </a:rPr>
              <a:t>ARMv8 MMU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55765" y="2025498"/>
            <a:ext cx="10575878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80604020202020204" pitchFamily="34" charset="0"/>
              <a:buNone/>
            </a:pPr>
            <a:r>
              <a:rPr lang="en-US" sz="2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ARMv8 </a:t>
            </a:r>
            <a:r>
              <a:rPr lang="zh-CN" altLang="en-US" sz="2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ea typeface="宋体" charset="0"/>
              </a:rPr>
              <a:t>开发者指南https://developer.arm.com/documentation/den0024/a/The-Memory-Management-Unit</a:t>
            </a:r>
          </a:p>
          <a:p>
            <a:pPr indent="0">
              <a:buFont typeface="Arial" panose="02080604020202020204" pitchFamily="34" charset="0"/>
              <a:buNone/>
            </a:pPr>
            <a:endParaRPr sz="2400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indent="0">
              <a:buFont typeface="Arial" panose="02080604020202020204" pitchFamily="34" charset="0"/>
              <a:buNone/>
            </a:pPr>
            <a:r>
              <a:rPr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MMU：</a:t>
            </a:r>
          </a:p>
          <a:p>
            <a:pPr marL="342900" indent="-342900">
              <a:buFont typeface="Arial" panose="02080604020202020204" pitchFamily="34" charset="0"/>
              <a:buChar char="•"/>
            </a:pPr>
            <a:r>
              <a:rPr sz="2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虚拟地址到物理地址的转换</a:t>
            </a:r>
          </a:p>
          <a:p>
            <a:pPr marL="342900" indent="-342900">
              <a:buFont typeface="Arial" panose="02080604020202020204" pitchFamily="34" charset="0"/>
              <a:buChar char="•"/>
            </a:pPr>
            <a:r>
              <a:rPr sz="2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多个程序跑在自己独立的虚拟地址空间互不会影响</a:t>
            </a:r>
          </a:p>
          <a:p>
            <a:pPr marL="342900" indent="-342900">
              <a:buFont typeface="Arial" panose="02080604020202020204" pitchFamily="34" charset="0"/>
              <a:buNone/>
            </a:pPr>
            <a:r>
              <a:rPr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TLB：</a:t>
            </a:r>
          </a:p>
          <a:p>
            <a:pPr marL="342900" indent="-342900">
              <a:buFont typeface="Arial" panose="02080604020202020204" pitchFamily="34" charset="0"/>
              <a:buChar char="•"/>
            </a:pPr>
            <a:r>
              <a:rPr sz="2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页表放置在内存中时查询开销太大</a:t>
            </a:r>
          </a:p>
          <a:p>
            <a:pPr marL="342900" indent="-342900">
              <a:buFont typeface="Arial" panose="02080604020202020204" pitchFamily="34" charset="0"/>
              <a:buChar char="•"/>
            </a:pPr>
            <a:r>
              <a:rPr sz="2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专门存放地址转换条目，提高查找效率。</a:t>
            </a:r>
          </a:p>
          <a:p>
            <a:pPr marL="342900" indent="-342900">
              <a:buFont typeface="Arial" panose="02080604020202020204" pitchFamily="34" charset="0"/>
              <a:buChar char="•"/>
            </a:pPr>
            <a:r>
              <a:rPr sz="2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当页表内容有变化的时候，需要清除TLB，以防止地址映射出错</a:t>
            </a:r>
          </a:p>
        </p:txBody>
      </p:sp>
      <p:pic>
        <p:nvPicPr>
          <p:cNvPr id="4" name="Picture 4" descr="MMU letter logo design in illustration. Vector logo, calligraphy ...">
            <a:extLst>
              <a:ext uri="{FF2B5EF4-FFF2-40B4-BE49-F238E27FC236}">
                <a16:creationId xmlns:a16="http://schemas.microsoft.com/office/drawing/2014/main" id="{D94A9AF0-42D5-CB0B-F869-600A61FE7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807" y="2617076"/>
            <a:ext cx="2486428" cy="248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53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微软雅黑" charset="-122"/>
                <a:ea typeface="微软雅黑" charset="-122"/>
              </a:rPr>
              <a:t>项目介绍</a:t>
            </a:r>
            <a:r>
              <a:rPr lang="en-US" altLang="zh-CN" sz="4000" dirty="0">
                <a:solidFill>
                  <a:schemeClr val="accent2">
                    <a:lumMod val="75000"/>
                  </a:schemeClr>
                </a:solidFill>
                <a:latin typeface="微软雅黑" charset="-122"/>
                <a:ea typeface="微软雅黑" charset="-122"/>
              </a:rPr>
              <a:t>——</a:t>
            </a:r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微软雅黑" charset="-122"/>
                <a:ea typeface="微软雅黑" charset="-122"/>
              </a:rPr>
              <a:t>ARMv8 MMU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61480" y="2025498"/>
            <a:ext cx="10575878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80604020202020204" pitchFamily="34" charset="0"/>
              <a:buChar char="•"/>
            </a:pPr>
            <a:r>
              <a:rPr sz="2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Kernel Space的页表基地址存放在TTBR1_EL1寄存器中</a:t>
            </a:r>
          </a:p>
          <a:p>
            <a:pPr marL="342900" indent="-342900">
              <a:buFont typeface="Arial" panose="02080604020202020204" pitchFamily="34" charset="0"/>
              <a:buChar char="•"/>
            </a:pPr>
            <a:r>
              <a:rPr sz="2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 Space页表基地址存放在TTBR0_EL0寄存器中</a:t>
            </a:r>
          </a:p>
          <a:p>
            <a:pPr marL="342900" indent="-342900">
              <a:buFont typeface="Arial" panose="02080604020202020204" pitchFamily="34" charset="0"/>
              <a:buNone/>
            </a:pPr>
            <a:endParaRPr sz="2400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indent="0">
              <a:buFont typeface="Arial" panose="02080604020202020204" pitchFamily="34" charset="0"/>
              <a:buNone/>
            </a:pPr>
            <a:r>
              <a:rPr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页面大小支持</a:t>
            </a:r>
          </a:p>
          <a:p>
            <a:pPr marL="342900" indent="-342900">
              <a:buFont typeface="Arial" panose="02080604020202020204" pitchFamily="34" charset="0"/>
              <a:buChar char="•"/>
            </a:pPr>
            <a:r>
              <a:rPr sz="2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支持3种页面大小：4KB, 16KB, 64KB。</a:t>
            </a:r>
          </a:p>
          <a:p>
            <a:pPr indent="0">
              <a:buFont typeface="Arial" panose="02080604020202020204" pitchFamily="34" charset="0"/>
              <a:buNone/>
            </a:pPr>
            <a:endParaRPr sz="240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indent="0">
              <a:buFont typeface="Arial" panose="02080604020202020204" pitchFamily="34" charset="0"/>
              <a:buNone/>
            </a:pPr>
            <a:r>
              <a:rPr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页表支持</a:t>
            </a:r>
          </a:p>
          <a:p>
            <a:pPr marL="342900" indent="-342900">
              <a:buFont typeface="Arial" panose="02080604020202020204" pitchFamily="34" charset="0"/>
              <a:buChar char="•"/>
            </a:pPr>
            <a:r>
              <a:rPr sz="2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支持至少两级页表，至多四级页表，Level 0 ~ Level 3。</a:t>
            </a:r>
          </a:p>
          <a:p>
            <a:pPr marL="342900" indent="-342900">
              <a:buFont typeface="Arial" panose="02080604020202020204" pitchFamily="34" charset="0"/>
              <a:buChar char="•"/>
            </a:pPr>
            <a:endParaRPr sz="240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342900" indent="-342900">
              <a:buFont typeface="Arial" panose="02080604020202020204" pitchFamily="34" charset="0"/>
              <a:buChar char="•"/>
            </a:pPr>
            <a:endParaRPr sz="240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417775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微软雅黑" charset="-122"/>
                <a:ea typeface="微软雅黑" charset="-122"/>
              </a:rPr>
              <a:t>项目介绍</a:t>
            </a:r>
            <a:r>
              <a:rPr lang="en-US" altLang="zh-CN" sz="4000" dirty="0">
                <a:solidFill>
                  <a:schemeClr val="accent2">
                    <a:lumMod val="75000"/>
                  </a:schemeClr>
                </a:solidFill>
                <a:latin typeface="微软雅黑" charset="-122"/>
                <a:ea typeface="微软雅黑" charset="-122"/>
              </a:rPr>
              <a:t>——</a:t>
            </a:r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微软雅黑" charset="-122"/>
                <a:ea typeface="微软雅黑" charset="-122"/>
              </a:rPr>
              <a:t>ARMv8 MMU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020" y="1202690"/>
            <a:ext cx="6283960" cy="529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313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微软雅黑" charset="-122"/>
                <a:ea typeface="微软雅黑" charset="-122"/>
              </a:rPr>
              <a:t>项目介绍</a:t>
            </a:r>
            <a:r>
              <a:rPr lang="en-US" altLang="zh-CN" sz="4000" dirty="0">
                <a:solidFill>
                  <a:schemeClr val="accent2">
                    <a:lumMod val="75000"/>
                  </a:schemeClr>
                </a:solidFill>
                <a:latin typeface="微软雅黑" charset="-122"/>
                <a:ea typeface="微软雅黑" charset="-122"/>
              </a:rPr>
              <a:t>——</a:t>
            </a:r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微软雅黑" charset="-122"/>
                <a:ea typeface="微软雅黑" charset="-122"/>
              </a:rPr>
              <a:t>ARMv8 MMU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145030"/>
            <a:ext cx="11438255" cy="264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056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微软雅黑" charset="-122"/>
                <a:ea typeface="微软雅黑" charset="-122"/>
              </a:rPr>
              <a:t>技术依据</a:t>
            </a:r>
            <a:r>
              <a:rPr lang="en-US" altLang="zh-CN" sz="4000" dirty="0">
                <a:solidFill>
                  <a:schemeClr val="accent2">
                    <a:lumMod val="75000"/>
                  </a:schemeClr>
                </a:solidFill>
                <a:latin typeface="微软雅黑" charset="-122"/>
                <a:ea typeface="微软雅黑" charset="-122"/>
              </a:rPr>
              <a:t>——</a:t>
            </a:r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微软雅黑" charset="-122"/>
                <a:ea typeface="微软雅黑" charset="-122"/>
              </a:rPr>
              <a:t>在树莓派上部署项目可行性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33210" y="2476348"/>
            <a:ext cx="10575878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Tx/>
              <a:buSzTx/>
              <a:buFont typeface="Arial" panose="02080604020202020204" pitchFamily="34" charset="0"/>
              <a:buChar char="•"/>
            </a:pPr>
            <a:r>
              <a:rPr lang="en-US" altLang="zh-CN" sz="28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计划在树莓派4B上部署并测试项目</a:t>
            </a:r>
          </a:p>
          <a:p>
            <a:pPr marL="285750" indent="-285750" algn="l">
              <a:buClrTx/>
              <a:buSzTx/>
              <a:buFont typeface="Arial" panose="02080604020202020204" pitchFamily="34" charset="0"/>
              <a:buChar char="•"/>
            </a:pPr>
            <a:r>
              <a:rPr lang="en-US" altLang="zh-CN" sz="2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树莓派具有 MMU 硬件支持</a:t>
            </a:r>
          </a:p>
          <a:p>
            <a:pPr marL="285750" indent="-285750" algn="l">
              <a:buClrTx/>
              <a:buSzTx/>
              <a:buFont typeface="Arial" panose="02080604020202020204" pitchFamily="34" charset="0"/>
              <a:buChar char="•"/>
            </a:pPr>
            <a:r>
              <a:rPr lang="en-US" altLang="zh-CN" sz="28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sym typeface="+mn-ea"/>
              </a:rPr>
              <a:t>Cortex A72 </a:t>
            </a:r>
            <a:r>
              <a:rPr lang="en-US" altLang="zh-CN" sz="2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核心处理器，为 ARMv8-A 架构</a:t>
            </a:r>
          </a:p>
          <a:p>
            <a:pPr marL="285750" indent="-285750" algn="l">
              <a:buClrTx/>
              <a:buSzTx/>
              <a:buFont typeface="Arial" panose="02080604020202020204" pitchFamily="34" charset="0"/>
              <a:buChar char="•"/>
            </a:pPr>
            <a:r>
              <a:rPr lang="en-US" altLang="zh-CN" sz="2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已有在树莓派上部署FreeRTOS的项目：https://github.com/jameswalmsley/RaspberryPi-FreeRTOS/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微软雅黑" charset="-122"/>
                <a:ea typeface="微软雅黑" charset="-122"/>
              </a:rPr>
              <a:t>技术依据</a:t>
            </a:r>
            <a:r>
              <a:rPr lang="en-US" altLang="zh-CN" sz="4000" dirty="0">
                <a:solidFill>
                  <a:schemeClr val="accent2">
                    <a:lumMod val="75000"/>
                  </a:schemeClr>
                </a:solidFill>
                <a:latin typeface="微软雅黑" charset="-122"/>
                <a:ea typeface="微软雅黑" charset="-122"/>
              </a:rPr>
              <a:t>——</a:t>
            </a:r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微软雅黑" charset="-122"/>
                <a:ea typeface="微软雅黑" charset="-122"/>
              </a:rPr>
              <a:t>ARMv8 中启用</a:t>
            </a:r>
            <a:r>
              <a:rPr lang="en-US" altLang="zh-CN" sz="4000" dirty="0">
                <a:solidFill>
                  <a:schemeClr val="accent2">
                    <a:lumMod val="75000"/>
                  </a:schemeClr>
                </a:solidFill>
                <a:latin typeface="微软雅黑" charset="-122"/>
                <a:ea typeface="微软雅黑" charset="-122"/>
              </a:rPr>
              <a:t> </a:t>
            </a:r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微软雅黑" charset="-122"/>
                <a:ea typeface="微软雅黑" charset="-122"/>
              </a:rPr>
              <a:t>MMU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920" y="1295400"/>
            <a:ext cx="8475345" cy="42589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97330" y="5687060"/>
            <a:ext cx="77933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ClrTx/>
              <a:buSzTx/>
              <a:buFont typeface="Arial" panose="02080604020202020204" pitchFamily="34" charset="0"/>
              <a:buChar char="•"/>
            </a:pPr>
            <a:r>
              <a:rPr lang="zh-CN" sz="1600" b="1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ea typeface="宋体" charset="0"/>
              </a:rPr>
              <a:t>MSR</a:t>
            </a:r>
            <a:r>
              <a:rPr lang="en-US" altLang="zh-CN" sz="1600" b="1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ea typeface="宋体" charset="0"/>
              </a:rPr>
              <a:t>/MRS</a:t>
            </a:r>
            <a:r>
              <a:rPr lang="zh-CN" sz="1600" b="1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ea typeface="宋体" charset="0"/>
              </a:rPr>
              <a:t>指令</a:t>
            </a:r>
            <a:r>
              <a:rPr lang="zh-CN" sz="16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ea typeface="宋体" charset="0"/>
              </a:rPr>
              <a:t>：读取</a:t>
            </a:r>
            <a:r>
              <a:rPr lang="en-US" altLang="zh-CN" sz="16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ea typeface="宋体" charset="0"/>
              </a:rPr>
              <a:t>/</a:t>
            </a:r>
            <a:r>
              <a:rPr lang="zh-CN" sz="16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ea typeface="宋体" charset="0"/>
              </a:rPr>
              <a:t>修改状态寄存器</a:t>
            </a:r>
          </a:p>
          <a:p>
            <a:pPr marL="342900" indent="-342900" algn="l">
              <a:buClrTx/>
              <a:buSzTx/>
              <a:buFont typeface="Arial" panose="02080604020202020204" pitchFamily="34" charset="0"/>
              <a:buChar char="•"/>
            </a:pPr>
            <a:r>
              <a:rPr lang="zh-CN" sz="1600" b="1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ea typeface="宋体" charset="0"/>
              </a:rPr>
              <a:t>ISB指令</a:t>
            </a:r>
            <a:r>
              <a:rPr lang="zh-CN" sz="16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ea typeface="宋体" charset="0"/>
              </a:rPr>
              <a:t>：清洗流水线，以保证所有它前面的指令都执行完毕之后，才执行它后面的指令。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微软雅黑" charset="-122"/>
                <a:ea typeface="微软雅黑" charset="-122"/>
              </a:rPr>
              <a:t>技术依据</a:t>
            </a:r>
            <a:r>
              <a:rPr lang="en-US" altLang="zh-CN" sz="4000" dirty="0">
                <a:solidFill>
                  <a:schemeClr val="accent2">
                    <a:lumMod val="75000"/>
                  </a:schemeClr>
                </a:solidFill>
                <a:latin typeface="微软雅黑" charset="-122"/>
                <a:ea typeface="微软雅黑" charset="-122"/>
              </a:rPr>
              <a:t>——</a:t>
            </a:r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微软雅黑" charset="-122"/>
                <a:ea typeface="微软雅黑" charset="-122"/>
              </a:rPr>
              <a:t>ARMv8 </a:t>
            </a:r>
            <a:r>
              <a:rPr lang="en-US" altLang="zh-CN" sz="4000" dirty="0">
                <a:solidFill>
                  <a:schemeClr val="accent2">
                    <a:lumMod val="75000"/>
                  </a:schemeClr>
                </a:solidFill>
                <a:latin typeface="微软雅黑" charset="-122"/>
                <a:ea typeface="微软雅黑" charset="-122"/>
              </a:rPr>
              <a:t>Linux </a:t>
            </a:r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微软雅黑" charset="-122"/>
                <a:ea typeface="微软雅黑" charset="-122"/>
              </a:rPr>
              <a:t>页表部分实现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915" y="1357630"/>
            <a:ext cx="7392035" cy="49688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3400" y="2064385"/>
            <a:ext cx="36245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80604020202020204" pitchFamily="34" charset="0"/>
              <a:buChar char="•"/>
            </a:pPr>
            <a:r>
              <a:rPr lang="zh-CN" sz="2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ea typeface="宋体" charset="0"/>
              </a:rPr>
              <a:t>我们希望通过先分析</a:t>
            </a:r>
            <a:r>
              <a:rPr lang="en-US" altLang="zh-CN" sz="2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ea typeface="宋体" charset="0"/>
              </a:rPr>
              <a:t>linux</a:t>
            </a:r>
            <a:r>
              <a:rPr lang="zh-CN" altLang="en-US" sz="2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ea typeface="宋体" charset="0"/>
              </a:rPr>
              <a:t>的页表实现，来逐步在</a:t>
            </a:r>
            <a:r>
              <a:rPr lang="en-US" altLang="zh-CN" sz="2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ea typeface="宋体" charset="0"/>
              </a:rPr>
              <a:t>FreeRTOS</a:t>
            </a:r>
            <a:r>
              <a:rPr lang="zh-CN" altLang="en-US" sz="2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ea typeface="宋体" charset="0"/>
              </a:rPr>
              <a:t>中支持</a:t>
            </a:r>
            <a:r>
              <a:rPr lang="en-US" altLang="zh-CN" sz="2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ea typeface="宋体" charset="0"/>
              </a:rPr>
              <a:t>mmu.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059A33C-752A-BA43-8624-A7768D0783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059A33C-752A-BA43-8624-A7768D0783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2B0DB00-E72B-1E44-8CB4-6C1B6C910B3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FA7E07C-F1EF-D442-8B1A-4EAA8C7489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81" t="870" b="5365"/>
          <a:stretch/>
        </p:blipFill>
        <p:spPr>
          <a:xfrm>
            <a:off x="5199529" y="1524000"/>
            <a:ext cx="6992470" cy="4724400"/>
          </a:xfrm>
          <a:custGeom>
            <a:avLst/>
            <a:gdLst>
              <a:gd name="connsiteX0" fmla="*/ 464692 w 6992470"/>
              <a:gd name="connsiteY0" fmla="*/ 0 h 4724400"/>
              <a:gd name="connsiteX1" fmla="*/ 6992470 w 6992470"/>
              <a:gd name="connsiteY1" fmla="*/ 0 h 4724400"/>
              <a:gd name="connsiteX2" fmla="*/ 6992470 w 6992470"/>
              <a:gd name="connsiteY2" fmla="*/ 4724400 h 4724400"/>
              <a:gd name="connsiteX3" fmla="*/ 464692 w 6992470"/>
              <a:gd name="connsiteY3" fmla="*/ 4724400 h 4724400"/>
              <a:gd name="connsiteX4" fmla="*/ 0 w 6992470"/>
              <a:gd name="connsiteY4" fmla="*/ 4259708 h 4724400"/>
              <a:gd name="connsiteX5" fmla="*/ 0 w 6992470"/>
              <a:gd name="connsiteY5" fmla="*/ 464692 h 4724400"/>
              <a:gd name="connsiteX6" fmla="*/ 464692 w 6992470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0" h="4724400">
                <a:moveTo>
                  <a:pt x="464692" y="0"/>
                </a:moveTo>
                <a:lnTo>
                  <a:pt x="6992470" y="0"/>
                </a:lnTo>
                <a:lnTo>
                  <a:pt x="6992470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</p:spPr>
      </p:pic>
      <p:sp>
        <p:nvSpPr>
          <p:cNvPr id="67" name="Freeform 66">
            <a:extLst>
              <a:ext uri="{FF2B5EF4-FFF2-40B4-BE49-F238E27FC236}">
                <a16:creationId xmlns:a16="http://schemas.microsoft.com/office/drawing/2014/main" id="{1B0C603A-4882-A141-B249-02C302122D5A}"/>
              </a:ext>
            </a:extLst>
          </p:cNvPr>
          <p:cNvSpPr/>
          <p:nvPr/>
        </p:nvSpPr>
        <p:spPr>
          <a:xfrm>
            <a:off x="5199530" y="1524000"/>
            <a:ext cx="6992471" cy="4724400"/>
          </a:xfrm>
          <a:custGeom>
            <a:avLst/>
            <a:gdLst>
              <a:gd name="connsiteX0" fmla="*/ 464692 w 6992471"/>
              <a:gd name="connsiteY0" fmla="*/ 0 h 4724400"/>
              <a:gd name="connsiteX1" fmla="*/ 6992471 w 6992471"/>
              <a:gd name="connsiteY1" fmla="*/ 0 h 4724400"/>
              <a:gd name="connsiteX2" fmla="*/ 6992471 w 6992471"/>
              <a:gd name="connsiteY2" fmla="*/ 4724400 h 4724400"/>
              <a:gd name="connsiteX3" fmla="*/ 464692 w 6992471"/>
              <a:gd name="connsiteY3" fmla="*/ 4724400 h 4724400"/>
              <a:gd name="connsiteX4" fmla="*/ 0 w 6992471"/>
              <a:gd name="connsiteY4" fmla="*/ 4259708 h 4724400"/>
              <a:gd name="connsiteX5" fmla="*/ 0 w 6992471"/>
              <a:gd name="connsiteY5" fmla="*/ 464692 h 4724400"/>
              <a:gd name="connsiteX6" fmla="*/ 464692 w 6992471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1" h="4724400">
                <a:moveTo>
                  <a:pt x="464692" y="0"/>
                </a:moveTo>
                <a:lnTo>
                  <a:pt x="6992471" y="0"/>
                </a:lnTo>
                <a:lnTo>
                  <a:pt x="6992471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DCDBF-D9B4-8144-B2B5-53E4A884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项目介绍 </a:t>
            </a: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—— 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FreeRTOS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E95CD4-7028-5648-B2DC-63C00E231192}"/>
              </a:ext>
            </a:extLst>
          </p:cNvPr>
          <p:cNvSpPr/>
          <p:nvPr/>
        </p:nvSpPr>
        <p:spPr>
          <a:xfrm>
            <a:off x="4812645" y="1948070"/>
            <a:ext cx="773768" cy="387626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E259A-EE1B-FC4D-89DD-C314AF91A59E}"/>
              </a:ext>
            </a:extLst>
          </p:cNvPr>
          <p:cNvSpPr/>
          <p:nvPr/>
        </p:nvSpPr>
        <p:spPr>
          <a:xfrm>
            <a:off x="5801053" y="2123006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流行性：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是最主流的嵌入式操作系统之一，在全球范围内被广泛采用，拥有庞大的社区支持和活跃的生态系统。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FCDD02-B361-6442-8058-B5CC9993F834}"/>
              </a:ext>
            </a:extLst>
          </p:cNvPr>
          <p:cNvGrpSpPr/>
          <p:nvPr/>
        </p:nvGrpSpPr>
        <p:grpSpPr>
          <a:xfrm>
            <a:off x="5027285" y="2165412"/>
            <a:ext cx="344488" cy="346075"/>
            <a:chOff x="2678113" y="6364288"/>
            <a:chExt cx="344488" cy="346075"/>
          </a:xfrm>
        </p:grpSpPr>
        <p:sp>
          <p:nvSpPr>
            <p:cNvPr id="10" name="Freeform 304">
              <a:extLst>
                <a:ext uri="{FF2B5EF4-FFF2-40B4-BE49-F238E27FC236}">
                  <a16:creationId xmlns:a16="http://schemas.microsoft.com/office/drawing/2014/main" id="{3D4E553A-8151-1E45-9928-6E6260B75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Oval 305">
              <a:extLst>
                <a:ext uri="{FF2B5EF4-FFF2-40B4-BE49-F238E27FC236}">
                  <a16:creationId xmlns:a16="http://schemas.microsoft.com/office/drawing/2014/main" id="{2A3DDE9C-73EE-3848-BE6C-D7CE25E1C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857F1E2-A623-3541-9DC2-1EB44E5ECB77}"/>
              </a:ext>
            </a:extLst>
          </p:cNvPr>
          <p:cNvSpPr/>
          <p:nvPr/>
        </p:nvSpPr>
        <p:spPr>
          <a:xfrm>
            <a:off x="5801053" y="289715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功能丰富：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提供了丰富的功能，如任务管理、内存管理、同步机制等，同时还支持文件系统，满足了嵌入式系统的各种需求。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775C5E-35C9-E84C-87DF-9D25D061A814}"/>
              </a:ext>
            </a:extLst>
          </p:cNvPr>
          <p:cNvGrpSpPr/>
          <p:nvPr/>
        </p:nvGrpSpPr>
        <p:grpSpPr>
          <a:xfrm>
            <a:off x="5027285" y="2939565"/>
            <a:ext cx="344488" cy="346075"/>
            <a:chOff x="2678113" y="6364288"/>
            <a:chExt cx="344488" cy="346075"/>
          </a:xfrm>
        </p:grpSpPr>
        <p:sp>
          <p:nvSpPr>
            <p:cNvPr id="16" name="Freeform 304">
              <a:extLst>
                <a:ext uri="{FF2B5EF4-FFF2-40B4-BE49-F238E27FC236}">
                  <a16:creationId xmlns:a16="http://schemas.microsoft.com/office/drawing/2014/main" id="{F79FBDD5-C0D9-D445-84EB-DE7742506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Oval 305">
              <a:extLst>
                <a:ext uri="{FF2B5EF4-FFF2-40B4-BE49-F238E27FC236}">
                  <a16:creationId xmlns:a16="http://schemas.microsoft.com/office/drawing/2014/main" id="{B0231B76-6BD4-3C4F-9F1F-675F1836E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181C048-EBF4-6547-92A4-8AB5FDC88E62}"/>
              </a:ext>
            </a:extLst>
          </p:cNvPr>
          <p:cNvSpPr/>
          <p:nvPr/>
        </p:nvSpPr>
        <p:spPr>
          <a:xfrm>
            <a:off x="5801053" y="3671312"/>
            <a:ext cx="585754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性能优异：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实时性能出色，能够满足嵌入式系统的实时性需求。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8E1C00-6EBF-F044-87F3-A697BAD3210F}"/>
              </a:ext>
            </a:extLst>
          </p:cNvPr>
          <p:cNvGrpSpPr/>
          <p:nvPr/>
        </p:nvGrpSpPr>
        <p:grpSpPr>
          <a:xfrm>
            <a:off x="5027285" y="3713718"/>
            <a:ext cx="344488" cy="346075"/>
            <a:chOff x="2678113" y="6364288"/>
            <a:chExt cx="344488" cy="346075"/>
          </a:xfrm>
        </p:grpSpPr>
        <p:sp>
          <p:nvSpPr>
            <p:cNvPr id="21" name="Freeform 304">
              <a:extLst>
                <a:ext uri="{FF2B5EF4-FFF2-40B4-BE49-F238E27FC236}">
                  <a16:creationId xmlns:a16="http://schemas.microsoft.com/office/drawing/2014/main" id="{3A8F87EC-002E-4E4B-B551-A1634363F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Oval 305">
              <a:extLst>
                <a:ext uri="{FF2B5EF4-FFF2-40B4-BE49-F238E27FC236}">
                  <a16:creationId xmlns:a16="http://schemas.microsoft.com/office/drawing/2014/main" id="{16E3AAEA-9687-C34F-853E-50E6D883B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F52A869-F025-AA4A-B394-41D4C8F270A6}"/>
              </a:ext>
            </a:extLst>
          </p:cNvPr>
          <p:cNvSpPr/>
          <p:nvPr/>
        </p:nvSpPr>
        <p:spPr>
          <a:xfrm>
            <a:off x="5801053" y="4445465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源代码质量：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代码精简、可读性强，易于移植到各种嵌入式平台，对开发者友好。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77B881-7550-C545-B7CB-FFA1AA8B579B}"/>
              </a:ext>
            </a:extLst>
          </p:cNvPr>
          <p:cNvGrpSpPr/>
          <p:nvPr/>
        </p:nvGrpSpPr>
        <p:grpSpPr>
          <a:xfrm>
            <a:off x="5027285" y="4487871"/>
            <a:ext cx="344488" cy="346075"/>
            <a:chOff x="2678113" y="6364288"/>
            <a:chExt cx="344488" cy="346075"/>
          </a:xfrm>
        </p:grpSpPr>
        <p:sp>
          <p:nvSpPr>
            <p:cNvPr id="26" name="Freeform 304">
              <a:extLst>
                <a:ext uri="{FF2B5EF4-FFF2-40B4-BE49-F238E27FC236}">
                  <a16:creationId xmlns:a16="http://schemas.microsoft.com/office/drawing/2014/main" id="{30021830-FE88-654F-8724-691C54423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Oval 305">
              <a:extLst>
                <a:ext uri="{FF2B5EF4-FFF2-40B4-BE49-F238E27FC236}">
                  <a16:creationId xmlns:a16="http://schemas.microsoft.com/office/drawing/2014/main" id="{27E0D769-B84D-F140-93F3-F15B76C0C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6254ABA-10E2-F24D-B1C2-99A18B011CC7}"/>
              </a:ext>
            </a:extLst>
          </p:cNvPr>
          <p:cNvSpPr/>
          <p:nvPr/>
        </p:nvSpPr>
        <p:spPr>
          <a:xfrm>
            <a:off x="5801053" y="521961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版权“友好”：</a:t>
            </a:r>
            <a:r>
              <a:rPr lang="en-US" altLang="zh-CN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FreeRTOS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的许可证商业友好，允许商业应用和修改，没有版权的后顾之忧。</a:t>
            </a:r>
            <a:endParaRPr lang="en-US" altLang="zh-C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905D9EB-8FCE-8D45-AAE8-F46ADFD4477B}"/>
              </a:ext>
            </a:extLst>
          </p:cNvPr>
          <p:cNvGrpSpPr/>
          <p:nvPr/>
        </p:nvGrpSpPr>
        <p:grpSpPr>
          <a:xfrm>
            <a:off x="5027285" y="5262025"/>
            <a:ext cx="344488" cy="346075"/>
            <a:chOff x="2678113" y="6364288"/>
            <a:chExt cx="344488" cy="346075"/>
          </a:xfrm>
        </p:grpSpPr>
        <p:sp>
          <p:nvSpPr>
            <p:cNvPr id="31" name="Freeform 304">
              <a:extLst>
                <a:ext uri="{FF2B5EF4-FFF2-40B4-BE49-F238E27FC236}">
                  <a16:creationId xmlns:a16="http://schemas.microsoft.com/office/drawing/2014/main" id="{99A22395-21DD-144A-836C-C21353555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Oval 305">
              <a:extLst>
                <a:ext uri="{FF2B5EF4-FFF2-40B4-BE49-F238E27FC236}">
                  <a16:creationId xmlns:a16="http://schemas.microsoft.com/office/drawing/2014/main" id="{0714544D-AE73-314C-AFF6-F2148A258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F3307900-46DB-A74C-9D14-A2503B792814}"/>
              </a:ext>
            </a:extLst>
          </p:cNvPr>
          <p:cNvSpPr txBox="1">
            <a:spLocks/>
          </p:cNvSpPr>
          <p:nvPr/>
        </p:nvSpPr>
        <p:spPr>
          <a:xfrm>
            <a:off x="699073" y="3693310"/>
            <a:ext cx="3067879" cy="19389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 err="1">
                <a:latin typeface="+mn-ea"/>
                <a:ea typeface="+mn-ea"/>
                <a:cs typeface="Segoe UI" panose="020B0502040204020203" pitchFamily="34" charset="0"/>
              </a:rPr>
              <a:t>FreeRTOS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是一个广泛使用的实时操作系统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(RTOS)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，专为嵌入式系统设计。它由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Richard Barry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于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2003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年首次发布并持续维护。</a:t>
            </a:r>
            <a:endParaRPr lang="en-US" altLang="zh-CN" sz="1400" b="0" dirty="0">
              <a:latin typeface="+mn-ea"/>
              <a:ea typeface="+mn-ea"/>
              <a:cs typeface="Segoe UI" panose="020B0502040204020203" pitchFamily="34" charset="0"/>
            </a:endParaRPr>
          </a:p>
          <a:p>
            <a:endParaRPr lang="en-US" altLang="zh-CN" sz="1400" b="0" dirty="0">
              <a:latin typeface="+mn-ea"/>
              <a:ea typeface="+mn-ea"/>
              <a:cs typeface="Segoe UI" panose="020B0502040204020203" pitchFamily="34" charset="0"/>
            </a:endParaRPr>
          </a:p>
          <a:p>
            <a:r>
              <a:rPr lang="en-US" altLang="zh-CN" sz="1400" b="0" dirty="0" err="1">
                <a:latin typeface="+mn-ea"/>
                <a:ea typeface="+mn-ea"/>
                <a:cs typeface="Segoe UI" panose="020B0502040204020203" pitchFamily="34" charset="0"/>
              </a:rPr>
              <a:t>FreeRTOS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以其简洁、高效、可裁剪的特点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,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在全球范围内获得了广泛的认可和应用，其优点包括但不限于右表中列出的部分：</a:t>
            </a:r>
          </a:p>
          <a:p>
            <a:endParaRPr lang="en-US" sz="1400" b="0" dirty="0">
              <a:latin typeface="+mn-ea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E01A4C2-7E06-814F-90D5-078B503B279B}"/>
              </a:ext>
            </a:extLst>
          </p:cNvPr>
          <p:cNvCxnSpPr/>
          <p:nvPr/>
        </p:nvCxnSpPr>
        <p:spPr>
          <a:xfrm>
            <a:off x="5801053" y="272552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A3160E5-25D5-CC4F-A151-9C9B1864C655}"/>
              </a:ext>
            </a:extLst>
          </p:cNvPr>
          <p:cNvCxnSpPr/>
          <p:nvPr/>
        </p:nvCxnSpPr>
        <p:spPr>
          <a:xfrm>
            <a:off x="5801053" y="3499679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DCBE732-26CA-3C40-AD13-C3442DBE712F}"/>
              </a:ext>
            </a:extLst>
          </p:cNvPr>
          <p:cNvCxnSpPr/>
          <p:nvPr/>
        </p:nvCxnSpPr>
        <p:spPr>
          <a:xfrm>
            <a:off x="5801053" y="4273832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BA45689-F142-C74B-8792-F7E07AEB8736}"/>
              </a:ext>
            </a:extLst>
          </p:cNvPr>
          <p:cNvCxnSpPr/>
          <p:nvPr/>
        </p:nvCxnSpPr>
        <p:spPr>
          <a:xfrm>
            <a:off x="5801053" y="504798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卡通画&#10;&#10;中度可信度描述已自动生成">
            <a:extLst>
              <a:ext uri="{FF2B5EF4-FFF2-40B4-BE49-F238E27FC236}">
                <a16:creationId xmlns:a16="http://schemas.microsoft.com/office/drawing/2014/main" id="{73FFD281-54B7-CD9A-22C4-D54772CD47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41" y="1755468"/>
            <a:ext cx="3273542" cy="124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654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微软雅黑" charset="-122"/>
                <a:ea typeface="微软雅黑" charset="-122"/>
              </a:rPr>
              <a:t>难点与创新点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34225" y="2543658"/>
            <a:ext cx="1057587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80604020202020204" pitchFamily="34" charset="0"/>
              <a:buChar char="•"/>
            </a:pPr>
            <a:r>
              <a:rPr lang="zh-CN" sz="2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ea typeface="宋体" charset="0"/>
              </a:rPr>
              <a:t>尚不明确具体该如何在操作系统需要实现哪些内容，参考资料较少</a:t>
            </a:r>
          </a:p>
          <a:p>
            <a:pPr marL="342900" indent="-342900">
              <a:buFont typeface="Arial" panose="02080604020202020204" pitchFamily="34" charset="0"/>
              <a:buChar char="•"/>
            </a:pPr>
            <a:r>
              <a:rPr lang="zh-CN" sz="2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ea typeface="宋体" charset="0"/>
              </a:rPr>
              <a:t>对</a:t>
            </a:r>
            <a:r>
              <a:rPr lang="en-US" altLang="zh-CN" sz="2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ea typeface="宋体" charset="0"/>
              </a:rPr>
              <a:t>linux</a:t>
            </a:r>
            <a:r>
              <a:rPr lang="zh-CN" altLang="en-US" sz="2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ea typeface="宋体" charset="0"/>
              </a:rPr>
              <a:t>中的页表实现细节了解有限</a:t>
            </a:r>
            <a:endParaRPr lang="zh-CN" sz="240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  <a:ea typeface="宋体" charset="0"/>
            </a:endParaRPr>
          </a:p>
          <a:p>
            <a:pPr marL="342900" indent="-342900">
              <a:buFont typeface="Arial" panose="02080604020202020204" pitchFamily="34" charset="0"/>
              <a:buChar char="•"/>
            </a:pPr>
            <a:r>
              <a:rPr lang="zh-CN" sz="2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ea typeface="宋体" charset="0"/>
              </a:rPr>
              <a:t>创建页表等操作需要使用汇编，在交叉编译时较为困难</a:t>
            </a:r>
          </a:p>
          <a:p>
            <a:pPr marL="342900" indent="-342900">
              <a:buFont typeface="Arial" panose="02080604020202020204" pitchFamily="34" charset="0"/>
              <a:buChar char="•"/>
            </a:pPr>
            <a:endParaRPr lang="zh-CN" sz="240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  <a:ea typeface="宋体" charset="0"/>
            </a:endParaRPr>
          </a:p>
          <a:p>
            <a:pPr marL="342900" indent="-342900">
              <a:buFont typeface="Arial" panose="02080604020202020204" pitchFamily="34" charset="0"/>
              <a:buChar char="•"/>
            </a:pPr>
            <a:r>
              <a:rPr lang="zh-CN" sz="2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ea typeface="宋体" charset="0"/>
              </a:rPr>
              <a:t>之前有小组尝试过该选题，最终也放弃实现硬件支持，转而使用软件模拟。因此说明此题目确实有较大挑战性。</a:t>
            </a:r>
            <a:endParaRPr lang="en-US" altLang="zh-CN" sz="240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  <a:ea typeface="宋体" charset="0"/>
            </a:endParaRPr>
          </a:p>
          <a:p>
            <a:pPr marL="342900" indent="-342900">
              <a:buFont typeface="Arial" panose="02080604020202020204" pitchFamily="34" charset="0"/>
              <a:buChar char="•"/>
            </a:pPr>
            <a:r>
              <a:rPr lang="zh-CN" altLang="en-US" sz="2400" dirty="0">
                <a:solidFill>
                  <a:srgbClr val="0D0D0D"/>
                </a:solidFill>
                <a:latin typeface="Söhne"/>
                <a:ea typeface="宋体" charset="0"/>
              </a:rPr>
              <a:t>我们计划完整地实现这个项目，最后上板验证。</a:t>
            </a:r>
          </a:p>
          <a:p>
            <a:pPr marL="342900" indent="-342900">
              <a:buFont typeface="Arial" panose="02080604020202020204" pitchFamily="34" charset="0"/>
              <a:buChar char="•"/>
            </a:pPr>
            <a:endParaRPr lang="zh-CN" sz="240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  <a:ea typeface="宋体" charset="0"/>
            </a:endParaRPr>
          </a:p>
          <a:p>
            <a:pPr marL="342900" indent="-342900">
              <a:buFont typeface="Arial" panose="02080604020202020204" pitchFamily="34" charset="0"/>
              <a:buNone/>
            </a:pPr>
            <a:endParaRPr lang="zh-CN" sz="240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  <a:ea typeface="宋体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9C03C51-E5DD-A54B-B481-FA6B5F9FA0C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5898610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626DDE89-87E6-AF48-A933-AD959BC8F1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60" r="13701" b="8889"/>
          <a:stretch/>
        </p:blipFill>
        <p:spPr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A69796B-72F8-C044-A15A-0F1030749EBD}"/>
              </a:ext>
            </a:extLst>
          </p:cNvPr>
          <p:cNvSpPr/>
          <p:nvPr/>
        </p:nvSpPr>
        <p:spPr>
          <a:xfrm>
            <a:off x="533400" y="1"/>
            <a:ext cx="7493000" cy="6248399"/>
          </a:xfrm>
          <a:custGeom>
            <a:avLst/>
            <a:gdLst>
              <a:gd name="connsiteX0" fmla="*/ 0 w 7493000"/>
              <a:gd name="connsiteY0" fmla="*/ 0 h 6248399"/>
              <a:gd name="connsiteX1" fmla="*/ 7493000 w 7493000"/>
              <a:gd name="connsiteY1" fmla="*/ 0 h 6248399"/>
              <a:gd name="connsiteX2" fmla="*/ 7493000 w 7493000"/>
              <a:gd name="connsiteY2" fmla="*/ 5684409 h 6248399"/>
              <a:gd name="connsiteX3" fmla="*/ 6929010 w 7493000"/>
              <a:gd name="connsiteY3" fmla="*/ 6248399 h 6248399"/>
              <a:gd name="connsiteX4" fmla="*/ 563990 w 7493000"/>
              <a:gd name="connsiteY4" fmla="*/ 6248399 h 6248399"/>
              <a:gd name="connsiteX5" fmla="*/ 0 w 7493000"/>
              <a:gd name="connsiteY5" fmla="*/ 5684409 h 624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3000" h="6248399">
                <a:moveTo>
                  <a:pt x="0" y="0"/>
                </a:moveTo>
                <a:lnTo>
                  <a:pt x="7493000" y="0"/>
                </a:lnTo>
                <a:lnTo>
                  <a:pt x="7493000" y="5684409"/>
                </a:lnTo>
                <a:cubicBezTo>
                  <a:pt x="7493000" y="5995892"/>
                  <a:pt x="7240493" y="6248399"/>
                  <a:pt x="6929010" y="6248399"/>
                </a:cubicBezTo>
                <a:lnTo>
                  <a:pt x="563990" y="6248399"/>
                </a:lnTo>
                <a:cubicBezTo>
                  <a:pt x="252507" y="6248399"/>
                  <a:pt x="0" y="5995892"/>
                  <a:pt x="0" y="5684409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E8BE9-D7E5-384F-AEBB-5D372D238617}"/>
              </a:ext>
            </a:extLst>
          </p:cNvPr>
          <p:cNvSpPr txBox="1">
            <a:spLocks/>
          </p:cNvSpPr>
          <p:nvPr/>
        </p:nvSpPr>
        <p:spPr>
          <a:xfrm>
            <a:off x="3878468" y="1905405"/>
            <a:ext cx="3266870" cy="243759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8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628FDBCC-24A0-E647-8D4A-D1724E394727}"/>
              </a:ext>
            </a:extLst>
          </p:cNvPr>
          <p:cNvSpPr/>
          <p:nvPr/>
        </p:nvSpPr>
        <p:spPr>
          <a:xfrm>
            <a:off x="0" y="2001435"/>
            <a:ext cx="2982686" cy="2091594"/>
          </a:xfrm>
          <a:custGeom>
            <a:avLst/>
            <a:gdLst>
              <a:gd name="connsiteX0" fmla="*/ 0 w 2982686"/>
              <a:gd name="connsiteY0" fmla="*/ 0 h 2091594"/>
              <a:gd name="connsiteX1" fmla="*/ 1936889 w 2982686"/>
              <a:gd name="connsiteY1" fmla="*/ 0 h 2091594"/>
              <a:gd name="connsiteX2" fmla="*/ 2982686 w 2982686"/>
              <a:gd name="connsiteY2" fmla="*/ 1045797 h 2091594"/>
              <a:gd name="connsiteX3" fmla="*/ 1936889 w 2982686"/>
              <a:gd name="connsiteY3" fmla="*/ 2091594 h 2091594"/>
              <a:gd name="connsiteX4" fmla="*/ 0 w 2982686"/>
              <a:gd name="connsiteY4" fmla="*/ 2091594 h 209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2686" h="2091594">
                <a:moveTo>
                  <a:pt x="0" y="0"/>
                </a:moveTo>
                <a:lnTo>
                  <a:pt x="1936889" y="0"/>
                </a:lnTo>
                <a:cubicBezTo>
                  <a:pt x="2514467" y="0"/>
                  <a:pt x="2982686" y="468219"/>
                  <a:pt x="2982686" y="1045797"/>
                </a:cubicBezTo>
                <a:cubicBezTo>
                  <a:pt x="2982686" y="1623375"/>
                  <a:pt x="2514467" y="2091594"/>
                  <a:pt x="1936889" y="2091594"/>
                </a:cubicBezTo>
                <a:lnTo>
                  <a:pt x="0" y="2091594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B5E254D-AEEA-9D43-A69A-2B75070F618D}"/>
              </a:ext>
            </a:extLst>
          </p:cNvPr>
          <p:cNvCxnSpPr>
            <a:cxnSpLocks/>
          </p:cNvCxnSpPr>
          <p:nvPr/>
        </p:nvCxnSpPr>
        <p:spPr>
          <a:xfrm>
            <a:off x="11131826" y="3124200"/>
            <a:ext cx="10628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DC3061-ADB1-7B43-9E11-ED31B03BCF08}"/>
              </a:ext>
            </a:extLst>
          </p:cNvPr>
          <p:cNvGrpSpPr/>
          <p:nvPr/>
        </p:nvGrpSpPr>
        <p:grpSpPr>
          <a:xfrm>
            <a:off x="1102613" y="2452486"/>
            <a:ext cx="1189491" cy="1189491"/>
            <a:chOff x="4433888" y="2903538"/>
            <a:chExt cx="330200" cy="330200"/>
          </a:xfrm>
        </p:grpSpPr>
        <p:sp>
          <p:nvSpPr>
            <p:cNvPr id="31" name="Line 165">
              <a:extLst>
                <a:ext uri="{FF2B5EF4-FFF2-40B4-BE49-F238E27FC236}">
                  <a16:creationId xmlns:a16="http://schemas.microsoft.com/office/drawing/2014/main" id="{2483138E-1E82-C448-9CCB-FADAEAD852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4050" y="2970213"/>
              <a:ext cx="269875" cy="0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Oval 166">
              <a:extLst>
                <a:ext uri="{FF2B5EF4-FFF2-40B4-BE49-F238E27FC236}">
                  <a16:creationId xmlns:a16="http://schemas.microsoft.com/office/drawing/2014/main" id="{B966A6C4-17E9-544C-9A12-DB29790FF5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3925" y="2955925"/>
              <a:ext cx="30163" cy="30163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Oval 167">
              <a:extLst>
                <a:ext uri="{FF2B5EF4-FFF2-40B4-BE49-F238E27FC236}">
                  <a16:creationId xmlns:a16="http://schemas.microsoft.com/office/drawing/2014/main" id="{286DAF92-E1A8-1647-A4B3-BD9299E763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3888" y="2955925"/>
              <a:ext cx="30163" cy="30163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168">
              <a:extLst>
                <a:ext uri="{FF2B5EF4-FFF2-40B4-BE49-F238E27FC236}">
                  <a16:creationId xmlns:a16="http://schemas.microsoft.com/office/drawing/2014/main" id="{52AAF01F-6EF5-7247-A532-3A9DB7CF1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2970213"/>
              <a:ext cx="195263" cy="263525"/>
            </a:xfrm>
            <a:custGeom>
              <a:avLst/>
              <a:gdLst>
                <a:gd name="T0" fmla="*/ 123 w 123"/>
                <a:gd name="T1" fmla="*/ 0 h 166"/>
                <a:gd name="T2" fmla="*/ 0 w 123"/>
                <a:gd name="T3" fmla="*/ 0 h 166"/>
                <a:gd name="T4" fmla="*/ 0 w 123"/>
                <a:gd name="T5" fmla="*/ 114 h 166"/>
                <a:gd name="T6" fmla="*/ 62 w 123"/>
                <a:gd name="T7" fmla="*/ 166 h 166"/>
                <a:gd name="T8" fmla="*/ 123 w 123"/>
                <a:gd name="T9" fmla="*/ 114 h 166"/>
                <a:gd name="T10" fmla="*/ 123 w 123"/>
                <a:gd name="T11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66">
                  <a:moveTo>
                    <a:pt x="123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62" y="166"/>
                  </a:lnTo>
                  <a:lnTo>
                    <a:pt x="123" y="114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169">
              <a:extLst>
                <a:ext uri="{FF2B5EF4-FFF2-40B4-BE49-F238E27FC236}">
                  <a16:creationId xmlns:a16="http://schemas.microsoft.com/office/drawing/2014/main" id="{7571C2FC-902F-234D-9247-645B26B8E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2903538"/>
              <a:ext cx="195263" cy="66675"/>
            </a:xfrm>
            <a:custGeom>
              <a:avLst/>
              <a:gdLst>
                <a:gd name="T0" fmla="*/ 0 w 123"/>
                <a:gd name="T1" fmla="*/ 42 h 42"/>
                <a:gd name="T2" fmla="*/ 62 w 123"/>
                <a:gd name="T3" fmla="*/ 0 h 42"/>
                <a:gd name="T4" fmla="*/ 123 w 123"/>
                <a:gd name="T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3" h="42">
                  <a:moveTo>
                    <a:pt x="0" y="42"/>
                  </a:moveTo>
                  <a:lnTo>
                    <a:pt x="62" y="0"/>
                  </a:lnTo>
                  <a:lnTo>
                    <a:pt x="123" y="42"/>
                  </a:lnTo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170">
              <a:extLst>
                <a:ext uri="{FF2B5EF4-FFF2-40B4-BE49-F238E27FC236}">
                  <a16:creationId xmlns:a16="http://schemas.microsoft.com/office/drawing/2014/main" id="{5E1BD925-8A18-2A4E-A35C-0A0BB399F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0725" y="3011488"/>
              <a:ext cx="136525" cy="131763"/>
            </a:xfrm>
            <a:custGeom>
              <a:avLst/>
              <a:gdLst>
                <a:gd name="T0" fmla="*/ 43 w 86"/>
                <a:gd name="T1" fmla="*/ 0 h 83"/>
                <a:gd name="T2" fmla="*/ 52 w 86"/>
                <a:gd name="T3" fmla="*/ 31 h 83"/>
                <a:gd name="T4" fmla="*/ 86 w 86"/>
                <a:gd name="T5" fmla="*/ 31 h 83"/>
                <a:gd name="T6" fmla="*/ 59 w 86"/>
                <a:gd name="T7" fmla="*/ 50 h 83"/>
                <a:gd name="T8" fmla="*/ 69 w 86"/>
                <a:gd name="T9" fmla="*/ 83 h 83"/>
                <a:gd name="T10" fmla="*/ 43 w 86"/>
                <a:gd name="T11" fmla="*/ 62 h 83"/>
                <a:gd name="T12" fmla="*/ 17 w 86"/>
                <a:gd name="T13" fmla="*/ 83 h 83"/>
                <a:gd name="T14" fmla="*/ 26 w 86"/>
                <a:gd name="T15" fmla="*/ 50 h 83"/>
                <a:gd name="T16" fmla="*/ 0 w 86"/>
                <a:gd name="T17" fmla="*/ 31 h 83"/>
                <a:gd name="T18" fmla="*/ 33 w 86"/>
                <a:gd name="T19" fmla="*/ 31 h 83"/>
                <a:gd name="T20" fmla="*/ 43 w 86"/>
                <a:gd name="T2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3">
                  <a:moveTo>
                    <a:pt x="43" y="0"/>
                  </a:moveTo>
                  <a:lnTo>
                    <a:pt x="52" y="31"/>
                  </a:lnTo>
                  <a:lnTo>
                    <a:pt x="86" y="31"/>
                  </a:lnTo>
                  <a:lnTo>
                    <a:pt x="59" y="50"/>
                  </a:lnTo>
                  <a:lnTo>
                    <a:pt x="69" y="83"/>
                  </a:lnTo>
                  <a:lnTo>
                    <a:pt x="43" y="62"/>
                  </a:lnTo>
                  <a:lnTo>
                    <a:pt x="17" y="83"/>
                  </a:lnTo>
                  <a:lnTo>
                    <a:pt x="26" y="50"/>
                  </a:lnTo>
                  <a:lnTo>
                    <a:pt x="0" y="31"/>
                  </a:lnTo>
                  <a:lnTo>
                    <a:pt x="33" y="31"/>
                  </a:lnTo>
                  <a:lnTo>
                    <a:pt x="43" y="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17AA0CA-D663-1044-839B-E4C163D24E39}"/>
              </a:ext>
            </a:extLst>
          </p:cNvPr>
          <p:cNvCxnSpPr>
            <a:cxnSpLocks/>
          </p:cNvCxnSpPr>
          <p:nvPr/>
        </p:nvCxnSpPr>
        <p:spPr>
          <a:xfrm>
            <a:off x="10754839" y="3124200"/>
            <a:ext cx="376987" cy="0"/>
          </a:xfrm>
          <a:prstGeom prst="line">
            <a:avLst/>
          </a:prstGeom>
          <a:ln w="50800" cap="rnd">
            <a:solidFill>
              <a:srgbClr val="3DE0B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606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8F899C-3E97-52A8-2838-61B7DC9A2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为什么要选择</a:t>
            </a:r>
            <a:r>
              <a:rPr lang="en-US" altLang="zh-CN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FreeRTOS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A3574CD-C898-1C18-B91C-9B6231EBD7C5}"/>
              </a:ext>
            </a:extLst>
          </p:cNvPr>
          <p:cNvSpPr txBox="1"/>
          <p:nvPr/>
        </p:nvSpPr>
        <p:spPr>
          <a:xfrm>
            <a:off x="648269" y="1295400"/>
            <a:ext cx="805217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FreeRTOS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代码结构清晰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可裁剪性和可配置性非常好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社区活跃和生态系统丰富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最重要的：</a:t>
            </a:r>
            <a:r>
              <a:rPr lang="en-US" altLang="zh-CN" dirty="0" err="1"/>
              <a:t>FreeRTOS</a:t>
            </a:r>
            <a:r>
              <a:rPr lang="zh-CN" altLang="en-US" dirty="0"/>
              <a:t>没有</a:t>
            </a:r>
            <a:r>
              <a:rPr lang="en-US" altLang="zh-CN" dirty="0"/>
              <a:t>MMU</a:t>
            </a:r>
            <a:r>
              <a:rPr lang="zh-CN" altLang="en-US" dirty="0"/>
              <a:t>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85072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E22F03-C087-3734-0E06-CAFB819D2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为什么要选择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FreeRTOS —— The Code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！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980338F-0BB2-410E-E1F8-9E8A24C13425}"/>
              </a:ext>
            </a:extLst>
          </p:cNvPr>
          <p:cNvSpPr txBox="1"/>
          <p:nvPr/>
        </p:nvSpPr>
        <p:spPr>
          <a:xfrm>
            <a:off x="696036" y="1235123"/>
            <a:ext cx="79429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FreeRTOS</a:t>
            </a:r>
            <a:r>
              <a:rPr lang="zh-CN" altLang="en-US"/>
              <a:t>的源码结构清晰：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14AA85F-3308-277D-1BC0-BD3921A1E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23" y="1795647"/>
            <a:ext cx="4806505" cy="45329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237EFE7-358C-37B3-7016-D7751E21C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908" y="2487191"/>
            <a:ext cx="4305521" cy="27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982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E22F03-C087-3734-0E06-CAFB819D2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为什么要选择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FreeRTOS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 —— The Code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！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980338F-0BB2-410E-E1F8-9E8A24C13425}"/>
              </a:ext>
            </a:extLst>
          </p:cNvPr>
          <p:cNvSpPr txBox="1"/>
          <p:nvPr/>
        </p:nvSpPr>
        <p:spPr>
          <a:xfrm>
            <a:off x="696036" y="1235123"/>
            <a:ext cx="108716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FreeRTOS</a:t>
            </a:r>
            <a:r>
              <a:rPr lang="zh-CN" altLang="en-US" dirty="0"/>
              <a:t>的源码风格优良、易于理解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宏：</a:t>
            </a:r>
            <a:r>
              <a:rPr lang="en-US" altLang="zh-CN" dirty="0" err="1"/>
              <a:t>FreeRTOS</a:t>
            </a:r>
            <a:r>
              <a:rPr lang="zh-CN" altLang="en-US" dirty="0"/>
              <a:t>中大量使用了</a:t>
            </a:r>
            <a:r>
              <a:rPr lang="en-US" altLang="zh-CN" dirty="0"/>
              <a:t>C</a:t>
            </a:r>
            <a:r>
              <a:rPr lang="zh-CN" altLang="en-US" dirty="0"/>
              <a:t>语言的宏定义以及条件编译，用法清楚，易于使用</a:t>
            </a:r>
            <a:r>
              <a:rPr lang="en-US" altLang="zh-CN" dirty="0"/>
              <a:t>Rust</a:t>
            </a:r>
            <a:r>
              <a:rPr lang="zh-CN" altLang="en-US" dirty="0"/>
              <a:t>进行改写。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函数命名：</a:t>
            </a:r>
            <a:r>
              <a:rPr lang="en-US" altLang="zh-CN" dirty="0" err="1"/>
              <a:t>FreeRTOS</a:t>
            </a:r>
            <a:r>
              <a:rPr lang="en-US" altLang="zh-CN" dirty="0"/>
              <a:t> </a:t>
            </a:r>
            <a:r>
              <a:rPr lang="zh-CN" altLang="en-US" dirty="0"/>
              <a:t>的源代码中函数名格式固定（返回值类型 </a:t>
            </a:r>
            <a:r>
              <a:rPr lang="en-US" altLang="zh-CN" dirty="0"/>
              <a:t>+ </a:t>
            </a:r>
            <a:r>
              <a:rPr lang="zh-CN" altLang="en-US" dirty="0"/>
              <a:t>所在文件 </a:t>
            </a:r>
            <a:r>
              <a:rPr lang="en-US" altLang="zh-CN" dirty="0"/>
              <a:t>+ </a:t>
            </a:r>
            <a:r>
              <a:rPr lang="zh-CN" altLang="en-US" dirty="0"/>
              <a:t>函数名），易于理清代码逻辑，进而进行改写。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变量命名：</a:t>
            </a:r>
            <a:r>
              <a:rPr lang="en-US" altLang="zh-CN" dirty="0"/>
              <a:t> </a:t>
            </a:r>
            <a:r>
              <a:rPr lang="en-US" altLang="zh-CN" dirty="0" err="1"/>
              <a:t>FreeRTOS</a:t>
            </a:r>
            <a:r>
              <a:rPr lang="en-US" altLang="zh-CN" dirty="0"/>
              <a:t> </a:t>
            </a:r>
            <a:r>
              <a:rPr lang="zh-CN" altLang="en-US" dirty="0"/>
              <a:t>的源代码中变量名格式规范（常为变量类型 </a:t>
            </a:r>
            <a:r>
              <a:rPr lang="en-US" altLang="zh-CN" dirty="0"/>
              <a:t>+ </a:t>
            </a:r>
            <a:r>
              <a:rPr lang="zh-CN" altLang="en-US" dirty="0"/>
              <a:t>变量名）。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理解了代码框架，才能更好地改写它！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093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8E22F03-C087-3734-0E06-CAFB819D2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为什么要选择</a:t>
            </a:r>
            <a:r>
              <a:rPr lang="en-US" altLang="zh-CN" sz="4000" dirty="0" err="1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FreeRTOS</a:t>
            </a:r>
            <a:r>
              <a:rPr lang="en-US" altLang="zh-CN" sz="40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 —— The Community</a:t>
            </a:r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！</a:t>
            </a:r>
            <a:endParaRPr lang="en-US" altLang="zh-CN" sz="4000" dirty="0">
              <a:solidFill>
                <a:schemeClr val="accent2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980338F-0BB2-410E-E1F8-9E8A24C13425}"/>
              </a:ext>
            </a:extLst>
          </p:cNvPr>
          <p:cNvSpPr txBox="1"/>
          <p:nvPr/>
        </p:nvSpPr>
        <p:spPr>
          <a:xfrm>
            <a:off x="838200" y="1825625"/>
            <a:ext cx="4152774" cy="43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 err="1"/>
              <a:t>FreeRTOS</a:t>
            </a:r>
            <a:r>
              <a:rPr lang="zh-CN" altLang="en-US" sz="2000" dirty="0"/>
              <a:t>的社区“生机勃勃”，可以获得大量有效的支持</a:t>
            </a:r>
            <a:endParaRPr lang="en-US" altLang="zh-CN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7CA87C-FC88-0924-3A9E-4CC699963B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881"/>
          <a:stretch/>
        </p:blipFill>
        <p:spPr>
          <a:xfrm>
            <a:off x="5183500" y="1904282"/>
            <a:ext cx="6170299" cy="422480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FBD4F50-DA26-E8E2-BFFC-154B97FC8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73" y="2465904"/>
            <a:ext cx="4222101" cy="381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68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E22F03-C087-3734-0E06-CAFB819D2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为什么要选择</a:t>
            </a:r>
            <a:r>
              <a:rPr lang="en-US" altLang="zh-CN" sz="4000" dirty="0" err="1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FreeRTOS</a:t>
            </a:r>
            <a:r>
              <a:rPr lang="en-US" altLang="zh-CN" sz="40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 —— The Legacy</a:t>
            </a:r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！</a:t>
            </a:r>
            <a:r>
              <a:rPr lang="en-US" altLang="zh-CN" sz="40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zh-CN" sz="4000" dirty="0" err="1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bushi</a:t>
            </a:r>
            <a:br>
              <a:rPr lang="en-US" altLang="zh-CN" sz="40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</a:br>
            <a:endParaRPr lang="en-US" altLang="zh-CN" sz="4000" dirty="0">
              <a:solidFill>
                <a:schemeClr val="accent2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6898B0F-AE6F-7386-D556-50E2B919D3D6}"/>
              </a:ext>
            </a:extLst>
          </p:cNvPr>
          <p:cNvSpPr txBox="1"/>
          <p:nvPr/>
        </p:nvSpPr>
        <p:spPr>
          <a:xfrm>
            <a:off x="838200" y="1486902"/>
            <a:ext cx="1031240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我们的前辈（</a:t>
            </a:r>
            <a:r>
              <a:rPr lang="en-US" altLang="zh-CN" dirty="0"/>
              <a:t>OSH2023-imagination</a:t>
            </a:r>
            <a:r>
              <a:rPr lang="zh-CN" altLang="en-US" dirty="0"/>
              <a:t>队）已经尝试过改写</a:t>
            </a:r>
            <a:r>
              <a:rPr lang="en-US" altLang="zh-CN" dirty="0" err="1"/>
              <a:t>FreeRTOS</a:t>
            </a:r>
            <a:r>
              <a:rPr lang="zh-CN" altLang="en-US" dirty="0"/>
              <a:t>使其支持</a:t>
            </a:r>
            <a:r>
              <a:rPr lang="en-US" altLang="zh-CN" dirty="0"/>
              <a:t>MMU</a:t>
            </a:r>
            <a:r>
              <a:rPr lang="zh-CN" altLang="en-US" dirty="0"/>
              <a:t>了，但</a:t>
            </a:r>
            <a:r>
              <a:rPr lang="en-US" altLang="zh-CN" dirty="0"/>
              <a:t>……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但是，之前的工作由于硬件使用过于复杂，最终采取了软件模拟的方式。</a:t>
            </a:r>
            <a:endParaRPr lang="en-US" altLang="zh-CN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1F2328"/>
              </a:solidFill>
              <a:highlight>
                <a:srgbClr val="FFFFFF"/>
              </a:highlight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这一次，我们计划</a:t>
            </a:r>
            <a:r>
              <a:rPr lang="zh-CN" altLang="en-US" strike="sngStrike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用</a:t>
            </a:r>
            <a:r>
              <a:rPr lang="en-US" altLang="zh-CN" strike="sngStrike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Rust</a:t>
            </a:r>
            <a:r>
              <a:rPr lang="zh-CN" altLang="en-US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给</a:t>
            </a:r>
            <a:r>
              <a:rPr lang="en-US" altLang="zh-CN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MMU</a:t>
            </a:r>
            <a:r>
              <a:rPr lang="zh-CN" altLang="en-US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完整的一生</a:t>
            </a:r>
            <a:r>
              <a:rPr lang="en-US" altLang="zh-CN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——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1F2328"/>
              </a:solidFill>
              <a:highlight>
                <a:srgbClr val="FFFFFF"/>
              </a:highlight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上板，启动！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6505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059A33C-752A-BA43-8624-A7768D0783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238069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2B0DB00-E72B-1E44-8CB4-6C1B6C910B3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FA7E07C-F1EF-D442-8B1A-4EAA8C7489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81" t="870" b="5365"/>
          <a:stretch/>
        </p:blipFill>
        <p:spPr>
          <a:xfrm>
            <a:off x="5199529" y="1524000"/>
            <a:ext cx="6992470" cy="4724400"/>
          </a:xfrm>
          <a:custGeom>
            <a:avLst/>
            <a:gdLst>
              <a:gd name="connsiteX0" fmla="*/ 464692 w 6992470"/>
              <a:gd name="connsiteY0" fmla="*/ 0 h 4724400"/>
              <a:gd name="connsiteX1" fmla="*/ 6992470 w 6992470"/>
              <a:gd name="connsiteY1" fmla="*/ 0 h 4724400"/>
              <a:gd name="connsiteX2" fmla="*/ 6992470 w 6992470"/>
              <a:gd name="connsiteY2" fmla="*/ 4724400 h 4724400"/>
              <a:gd name="connsiteX3" fmla="*/ 464692 w 6992470"/>
              <a:gd name="connsiteY3" fmla="*/ 4724400 h 4724400"/>
              <a:gd name="connsiteX4" fmla="*/ 0 w 6992470"/>
              <a:gd name="connsiteY4" fmla="*/ 4259708 h 4724400"/>
              <a:gd name="connsiteX5" fmla="*/ 0 w 6992470"/>
              <a:gd name="connsiteY5" fmla="*/ 464692 h 4724400"/>
              <a:gd name="connsiteX6" fmla="*/ 464692 w 6992470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0" h="4724400">
                <a:moveTo>
                  <a:pt x="464692" y="0"/>
                </a:moveTo>
                <a:lnTo>
                  <a:pt x="6992470" y="0"/>
                </a:lnTo>
                <a:lnTo>
                  <a:pt x="6992470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</p:spPr>
      </p:pic>
      <p:sp>
        <p:nvSpPr>
          <p:cNvPr id="67" name="Freeform 66">
            <a:extLst>
              <a:ext uri="{FF2B5EF4-FFF2-40B4-BE49-F238E27FC236}">
                <a16:creationId xmlns:a16="http://schemas.microsoft.com/office/drawing/2014/main" id="{1B0C603A-4882-A141-B249-02C302122D5A}"/>
              </a:ext>
            </a:extLst>
          </p:cNvPr>
          <p:cNvSpPr/>
          <p:nvPr/>
        </p:nvSpPr>
        <p:spPr>
          <a:xfrm>
            <a:off x="5199530" y="1524000"/>
            <a:ext cx="6992471" cy="4724400"/>
          </a:xfrm>
          <a:custGeom>
            <a:avLst/>
            <a:gdLst>
              <a:gd name="connsiteX0" fmla="*/ 464692 w 6992471"/>
              <a:gd name="connsiteY0" fmla="*/ 0 h 4724400"/>
              <a:gd name="connsiteX1" fmla="*/ 6992471 w 6992471"/>
              <a:gd name="connsiteY1" fmla="*/ 0 h 4724400"/>
              <a:gd name="connsiteX2" fmla="*/ 6992471 w 6992471"/>
              <a:gd name="connsiteY2" fmla="*/ 4724400 h 4724400"/>
              <a:gd name="connsiteX3" fmla="*/ 464692 w 6992471"/>
              <a:gd name="connsiteY3" fmla="*/ 4724400 h 4724400"/>
              <a:gd name="connsiteX4" fmla="*/ 0 w 6992471"/>
              <a:gd name="connsiteY4" fmla="*/ 4259708 h 4724400"/>
              <a:gd name="connsiteX5" fmla="*/ 0 w 6992471"/>
              <a:gd name="connsiteY5" fmla="*/ 464692 h 4724400"/>
              <a:gd name="connsiteX6" fmla="*/ 464692 w 6992471"/>
              <a:gd name="connsiteY6" fmla="*/ 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2471" h="4724400">
                <a:moveTo>
                  <a:pt x="464692" y="0"/>
                </a:moveTo>
                <a:lnTo>
                  <a:pt x="6992471" y="0"/>
                </a:lnTo>
                <a:lnTo>
                  <a:pt x="6992471" y="4724400"/>
                </a:lnTo>
                <a:lnTo>
                  <a:pt x="464692" y="4724400"/>
                </a:lnTo>
                <a:cubicBezTo>
                  <a:pt x="208050" y="4724400"/>
                  <a:pt x="0" y="4516350"/>
                  <a:pt x="0" y="4259708"/>
                </a:cubicBezTo>
                <a:lnTo>
                  <a:pt x="0" y="464692"/>
                </a:lnTo>
                <a:cubicBezTo>
                  <a:pt x="0" y="208050"/>
                  <a:pt x="208050" y="0"/>
                  <a:pt x="464692" y="0"/>
                </a:cubicBezTo>
                <a:close/>
              </a:path>
            </a:pathLst>
          </a:custGeom>
          <a:gradFill>
            <a:gsLst>
              <a:gs pos="0">
                <a:srgbClr val="363795">
                  <a:alpha val="75000"/>
                </a:srgbClr>
              </a:gs>
              <a:gs pos="100000">
                <a:srgbClr val="005C97">
                  <a:alpha val="90000"/>
                </a:srgbClr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DCDBF-D9B4-8144-B2B5-53E4A884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项目介绍</a:t>
            </a: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——Rust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E95CD4-7028-5648-B2DC-63C00E231192}"/>
              </a:ext>
            </a:extLst>
          </p:cNvPr>
          <p:cNvSpPr/>
          <p:nvPr/>
        </p:nvSpPr>
        <p:spPr>
          <a:xfrm>
            <a:off x="4812645" y="1948070"/>
            <a:ext cx="773768" cy="387626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E259A-EE1B-FC4D-89DD-C314AF91A59E}"/>
              </a:ext>
            </a:extLst>
          </p:cNvPr>
          <p:cNvSpPr/>
          <p:nvPr/>
        </p:nvSpPr>
        <p:spPr>
          <a:xfrm>
            <a:off x="5801053" y="2123006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内存安全性：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通过所有权系统、借用检查器和生命周期管理等机制，确保在编译时避免内存安全问题，如空指针、野指针、数据竞争等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FCDD02-B361-6442-8058-B5CC9993F834}"/>
              </a:ext>
            </a:extLst>
          </p:cNvPr>
          <p:cNvGrpSpPr/>
          <p:nvPr/>
        </p:nvGrpSpPr>
        <p:grpSpPr>
          <a:xfrm>
            <a:off x="5027285" y="2165412"/>
            <a:ext cx="344488" cy="346075"/>
            <a:chOff x="2678113" y="6364288"/>
            <a:chExt cx="344488" cy="346075"/>
          </a:xfrm>
        </p:grpSpPr>
        <p:sp>
          <p:nvSpPr>
            <p:cNvPr id="10" name="Freeform 304">
              <a:extLst>
                <a:ext uri="{FF2B5EF4-FFF2-40B4-BE49-F238E27FC236}">
                  <a16:creationId xmlns:a16="http://schemas.microsoft.com/office/drawing/2014/main" id="{3D4E553A-8151-1E45-9928-6E6260B75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Oval 305">
              <a:extLst>
                <a:ext uri="{FF2B5EF4-FFF2-40B4-BE49-F238E27FC236}">
                  <a16:creationId xmlns:a16="http://schemas.microsoft.com/office/drawing/2014/main" id="{2A3DDE9C-73EE-3848-BE6C-D7CE25E1C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857F1E2-A623-3541-9DC2-1EB44E5ECB77}"/>
              </a:ext>
            </a:extLst>
          </p:cNvPr>
          <p:cNvSpPr/>
          <p:nvPr/>
        </p:nvSpPr>
        <p:spPr>
          <a:xfrm>
            <a:off x="5801053" y="289715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并发性：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内置了轻量级的线程模型和消息传递机制，使并发编程更加容易和安全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775C5E-35C9-E84C-87DF-9D25D061A814}"/>
              </a:ext>
            </a:extLst>
          </p:cNvPr>
          <p:cNvGrpSpPr/>
          <p:nvPr/>
        </p:nvGrpSpPr>
        <p:grpSpPr>
          <a:xfrm>
            <a:off x="5027285" y="2939565"/>
            <a:ext cx="344488" cy="346075"/>
            <a:chOff x="2678113" y="6364288"/>
            <a:chExt cx="344488" cy="346075"/>
          </a:xfrm>
        </p:grpSpPr>
        <p:sp>
          <p:nvSpPr>
            <p:cNvPr id="16" name="Freeform 304">
              <a:extLst>
                <a:ext uri="{FF2B5EF4-FFF2-40B4-BE49-F238E27FC236}">
                  <a16:creationId xmlns:a16="http://schemas.microsoft.com/office/drawing/2014/main" id="{F79FBDD5-C0D9-D445-84EB-DE7742506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Oval 305">
              <a:extLst>
                <a:ext uri="{FF2B5EF4-FFF2-40B4-BE49-F238E27FC236}">
                  <a16:creationId xmlns:a16="http://schemas.microsoft.com/office/drawing/2014/main" id="{B0231B76-6BD4-3C4F-9F1F-675F1836E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181C048-EBF4-6547-92A4-8AB5FDC88E62}"/>
              </a:ext>
            </a:extLst>
          </p:cNvPr>
          <p:cNvSpPr/>
          <p:nvPr/>
        </p:nvSpPr>
        <p:spPr>
          <a:xfrm>
            <a:off x="5801053" y="3671312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性能：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的性能与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C/C++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相当，甚至在某些情况下更好。它通过零成本抽象和内联优化等技术实现高性能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8E1C00-6EBF-F044-87F3-A697BAD3210F}"/>
              </a:ext>
            </a:extLst>
          </p:cNvPr>
          <p:cNvGrpSpPr/>
          <p:nvPr/>
        </p:nvGrpSpPr>
        <p:grpSpPr>
          <a:xfrm>
            <a:off x="5027285" y="3713718"/>
            <a:ext cx="344488" cy="346075"/>
            <a:chOff x="2678113" y="6364288"/>
            <a:chExt cx="344488" cy="346075"/>
          </a:xfrm>
        </p:grpSpPr>
        <p:sp>
          <p:nvSpPr>
            <p:cNvPr id="21" name="Freeform 304">
              <a:extLst>
                <a:ext uri="{FF2B5EF4-FFF2-40B4-BE49-F238E27FC236}">
                  <a16:creationId xmlns:a16="http://schemas.microsoft.com/office/drawing/2014/main" id="{3A8F87EC-002E-4E4B-B551-A1634363F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Oval 305">
              <a:extLst>
                <a:ext uri="{FF2B5EF4-FFF2-40B4-BE49-F238E27FC236}">
                  <a16:creationId xmlns:a16="http://schemas.microsoft.com/office/drawing/2014/main" id="{16E3AAEA-9687-C34F-853E-50E6D883B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F52A869-F025-AA4A-B394-41D4C8F270A6}"/>
              </a:ext>
            </a:extLst>
          </p:cNvPr>
          <p:cNvSpPr/>
          <p:nvPr/>
        </p:nvSpPr>
        <p:spPr>
          <a:xfrm>
            <a:off x="5801053" y="4445465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模式匹配：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拥有强大的模式匹配功能，可用于处理复杂的数据结构和状态转换，使代码更加清晰和可维护。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77B881-7550-C545-B7CB-FFA1AA8B579B}"/>
              </a:ext>
            </a:extLst>
          </p:cNvPr>
          <p:cNvGrpSpPr/>
          <p:nvPr/>
        </p:nvGrpSpPr>
        <p:grpSpPr>
          <a:xfrm>
            <a:off x="5027285" y="4487871"/>
            <a:ext cx="344488" cy="346075"/>
            <a:chOff x="2678113" y="6364288"/>
            <a:chExt cx="344488" cy="346075"/>
          </a:xfrm>
        </p:grpSpPr>
        <p:sp>
          <p:nvSpPr>
            <p:cNvPr id="26" name="Freeform 304">
              <a:extLst>
                <a:ext uri="{FF2B5EF4-FFF2-40B4-BE49-F238E27FC236}">
                  <a16:creationId xmlns:a16="http://schemas.microsoft.com/office/drawing/2014/main" id="{30021830-FE88-654F-8724-691C54423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Oval 305">
              <a:extLst>
                <a:ext uri="{FF2B5EF4-FFF2-40B4-BE49-F238E27FC236}">
                  <a16:creationId xmlns:a16="http://schemas.microsoft.com/office/drawing/2014/main" id="{27E0D769-B84D-F140-93F3-F15B76C0C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6254ABA-10E2-F24D-B1C2-99A18B011CC7}"/>
              </a:ext>
            </a:extLst>
          </p:cNvPr>
          <p:cNvSpPr/>
          <p:nvPr/>
        </p:nvSpPr>
        <p:spPr>
          <a:xfrm>
            <a:off x="5801053" y="5219619"/>
            <a:ext cx="585754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生态系统：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Rust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拥有活跃的社区和丰富的库，可以轻松地与其他语言进行集成，并提供各种功能强大的工具和框架，如</a:t>
            </a:r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Cargo</a:t>
            </a:r>
            <a:r>
              <a: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构建系统等。</a:t>
            </a:r>
            <a:endParaRPr lang="en-US" altLang="zh-CN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905D9EB-8FCE-8D45-AAE8-F46ADFD4477B}"/>
              </a:ext>
            </a:extLst>
          </p:cNvPr>
          <p:cNvGrpSpPr/>
          <p:nvPr/>
        </p:nvGrpSpPr>
        <p:grpSpPr>
          <a:xfrm>
            <a:off x="5027285" y="5262025"/>
            <a:ext cx="344488" cy="346075"/>
            <a:chOff x="2678113" y="6364288"/>
            <a:chExt cx="344488" cy="346075"/>
          </a:xfrm>
        </p:grpSpPr>
        <p:sp>
          <p:nvSpPr>
            <p:cNvPr id="31" name="Freeform 304">
              <a:extLst>
                <a:ext uri="{FF2B5EF4-FFF2-40B4-BE49-F238E27FC236}">
                  <a16:creationId xmlns:a16="http://schemas.microsoft.com/office/drawing/2014/main" id="{99A22395-21DD-144A-836C-C21353555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0" y="6424613"/>
              <a:ext cx="134938" cy="225425"/>
            </a:xfrm>
            <a:custGeom>
              <a:avLst/>
              <a:gdLst>
                <a:gd name="T0" fmla="*/ 0 w 85"/>
                <a:gd name="T1" fmla="*/ 104 h 142"/>
                <a:gd name="T2" fmla="*/ 42 w 85"/>
                <a:gd name="T3" fmla="*/ 71 h 142"/>
                <a:gd name="T4" fmla="*/ 0 w 85"/>
                <a:gd name="T5" fmla="*/ 38 h 142"/>
                <a:gd name="T6" fmla="*/ 0 w 85"/>
                <a:gd name="T7" fmla="*/ 0 h 142"/>
                <a:gd name="T8" fmla="*/ 85 w 85"/>
                <a:gd name="T9" fmla="*/ 71 h 142"/>
                <a:gd name="T10" fmla="*/ 0 w 85"/>
                <a:gd name="T11" fmla="*/ 142 h 142"/>
                <a:gd name="T12" fmla="*/ 0 w 85"/>
                <a:gd name="T13" fmla="*/ 10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42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Oval 305">
              <a:extLst>
                <a:ext uri="{FF2B5EF4-FFF2-40B4-BE49-F238E27FC236}">
                  <a16:creationId xmlns:a16="http://schemas.microsoft.com/office/drawing/2014/main" id="{0714544D-AE73-314C-AFF6-F2148A258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6364288"/>
              <a:ext cx="344488" cy="34607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F3307900-46DB-A74C-9D14-A2503B792814}"/>
              </a:ext>
            </a:extLst>
          </p:cNvPr>
          <p:cNvSpPr txBox="1">
            <a:spLocks/>
          </p:cNvSpPr>
          <p:nvPr/>
        </p:nvSpPr>
        <p:spPr>
          <a:xfrm>
            <a:off x="699073" y="3693311"/>
            <a:ext cx="3067879" cy="19389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Rust 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是一门系统级别的编程语言，它旨在解决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C/C++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等语言在系统级编程中常见的安全性和并发性等问题。</a:t>
            </a:r>
          </a:p>
          <a:p>
            <a:endParaRPr lang="zh-CN" altLang="en-US" sz="1400" b="0" dirty="0">
              <a:latin typeface="+mn-ea"/>
              <a:ea typeface="+mn-ea"/>
              <a:cs typeface="Segoe UI" panose="020B0502040204020203" pitchFamily="34" charset="0"/>
            </a:endParaRPr>
          </a:p>
          <a:p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传统的系统级编程语言如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C/C++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在处理内存安全性和并发性时存在许多挑战，如空指针、数据竞争等问题。而</a:t>
            </a:r>
            <a:r>
              <a:rPr lang="en-US" altLang="zh-CN" sz="1400" b="0" dirty="0">
                <a:latin typeface="+mn-ea"/>
                <a:ea typeface="+mn-ea"/>
                <a:cs typeface="Segoe UI" panose="020B0502040204020203" pitchFamily="34" charset="0"/>
              </a:rPr>
              <a:t>Rust</a:t>
            </a:r>
            <a:r>
              <a:rPr lang="zh-CN" altLang="en-US" sz="1400" b="0" dirty="0">
                <a:latin typeface="+mn-ea"/>
                <a:ea typeface="+mn-ea"/>
                <a:cs typeface="Segoe UI" panose="020B0502040204020203" pitchFamily="34" charset="0"/>
              </a:rPr>
              <a:t>的设计目标之一是通过强大的类型系统和所有权机制解决这些问题，提高代码的安全性和可靠性。</a:t>
            </a:r>
            <a:endParaRPr lang="en-US" sz="1400" b="0" dirty="0">
              <a:latin typeface="+mn-ea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E01A4C2-7E06-814F-90D5-078B503B279B}"/>
              </a:ext>
            </a:extLst>
          </p:cNvPr>
          <p:cNvCxnSpPr/>
          <p:nvPr/>
        </p:nvCxnSpPr>
        <p:spPr>
          <a:xfrm>
            <a:off x="5801053" y="272552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A3160E5-25D5-CC4F-A151-9C9B1864C655}"/>
              </a:ext>
            </a:extLst>
          </p:cNvPr>
          <p:cNvCxnSpPr/>
          <p:nvPr/>
        </p:nvCxnSpPr>
        <p:spPr>
          <a:xfrm>
            <a:off x="5801053" y="3499679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DCBE732-26CA-3C40-AD13-C3442DBE712F}"/>
              </a:ext>
            </a:extLst>
          </p:cNvPr>
          <p:cNvCxnSpPr/>
          <p:nvPr/>
        </p:nvCxnSpPr>
        <p:spPr>
          <a:xfrm>
            <a:off x="5801053" y="4273832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BA45689-F142-C74B-8792-F7E07AEB8736}"/>
              </a:ext>
            </a:extLst>
          </p:cNvPr>
          <p:cNvCxnSpPr/>
          <p:nvPr/>
        </p:nvCxnSpPr>
        <p:spPr>
          <a:xfrm>
            <a:off x="5801053" y="5047986"/>
            <a:ext cx="6390947" cy="0"/>
          </a:xfrm>
          <a:prstGeom prst="line">
            <a:avLst/>
          </a:prstGeom>
          <a:ln>
            <a:solidFill>
              <a:srgbClr val="3DE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E75AEC2-22B9-9F14-7A03-CA892FF19C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07" y="1443562"/>
            <a:ext cx="1981054" cy="198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18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NUiW3YqpOaZtV43RKPuU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NUiW3YqpOaZtV43RKPuU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NUiW3YqpOaZtV43RKPuU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NUiW3YqpOaZtV43RKPuU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NUiW3YqpOaZtV43RKPuU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NUiW3YqpOaZtV43RKPuU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NUiW3YqpOaZtV43RKPuU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rcfXOqYtZIwjn.KCVDk5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tDa_iN.m2HGkJtvvV8j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tDa_iN.m2HGkJtvvV8jA"/>
</p:tagLst>
</file>

<file path=ppt/theme/theme1.xml><?xml version="1.0" encoding="utf-8"?>
<a:theme xmlns:a="http://schemas.openxmlformats.org/drawingml/2006/main" name="Office Theme">
  <a:themeElements>
    <a:clrScheme name="Custom 2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63C95"/>
      </a:accent1>
      <a:accent2>
        <a:srgbClr val="04558D"/>
      </a:accent2>
      <a:accent3>
        <a:srgbClr val="46E5C1"/>
      </a:accent3>
      <a:accent4>
        <a:srgbClr val="EBECEB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2354</TotalTime>
  <Words>1884</Words>
  <Application>Microsoft Office PowerPoint</Application>
  <PresentationFormat>宽屏</PresentationFormat>
  <Paragraphs>218</Paragraphs>
  <Slides>31</Slides>
  <Notes>10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0" baseType="lpstr">
      <vt:lpstr>-apple-system</vt:lpstr>
      <vt:lpstr>Söhne</vt:lpstr>
      <vt:lpstr>微软雅黑</vt:lpstr>
      <vt:lpstr>Arial</vt:lpstr>
      <vt:lpstr>Calibri</vt:lpstr>
      <vt:lpstr>Segoe UI</vt:lpstr>
      <vt:lpstr>Segoe UI Light</vt:lpstr>
      <vt:lpstr>Office Theme</vt:lpstr>
      <vt:lpstr>think-cell Slide</vt:lpstr>
      <vt:lpstr>PowerPoint 演示文稿</vt:lpstr>
      <vt:lpstr>PowerPoint 演示文稿</vt:lpstr>
      <vt:lpstr>项目介绍 —— FreeRTOS</vt:lpstr>
      <vt:lpstr>为什么要选择FreeRTOS</vt:lpstr>
      <vt:lpstr>为什么要选择FreeRTOS —— The Code！</vt:lpstr>
      <vt:lpstr>为什么要选择FreeRTOS —— The Code！</vt:lpstr>
      <vt:lpstr>为什么要选择FreeRTOS —— The Community！</vt:lpstr>
      <vt:lpstr>为什么要选择FreeRTOS —— The Legacy！(bushi </vt:lpstr>
      <vt:lpstr>项目介绍——Rust</vt:lpstr>
      <vt:lpstr>为什么要选择Rust</vt:lpstr>
      <vt:lpstr>为什么要选择Rust</vt:lpstr>
      <vt:lpstr>技术依据——尝试用Rust写链表</vt:lpstr>
      <vt:lpstr>技术依据——Rust链表的定义</vt:lpstr>
      <vt:lpstr>技术依据——Rust链表的常用方法</vt:lpstr>
      <vt:lpstr>技术依据——Rust链表的测试</vt:lpstr>
      <vt:lpstr>技术依据——Rust与C的相互调用问题</vt:lpstr>
      <vt:lpstr>FFI（Foreign Function Interface）</vt:lpstr>
      <vt:lpstr>Rust编译工具链及重要文件</vt:lpstr>
      <vt:lpstr>Rust调用C静态库</vt:lpstr>
      <vt:lpstr>Rust调用C静态库：C程序再复杂一些？ Bindgen：生成Rust的C语言FFI工具</vt:lpstr>
      <vt:lpstr>Rust调用C静态库：C程序再复杂一些？ Bindgen：生成Rust的C语言FFI工具</vt:lpstr>
      <vt:lpstr>Rust调用C静态库：还嫌不够方便？ build.rs开始大显神通：自动编译c文件生成静态库，自动生成binding.rs</vt:lpstr>
      <vt:lpstr>项目介绍——ARMv8 MMU</vt:lpstr>
      <vt:lpstr>项目介绍——ARMv8 MMU</vt:lpstr>
      <vt:lpstr>项目介绍——ARMv8 MMU</vt:lpstr>
      <vt:lpstr>项目介绍——ARMv8 MMU</vt:lpstr>
      <vt:lpstr>技术依据——在树莓派上部署项目可行性</vt:lpstr>
      <vt:lpstr>技术依据——ARMv8 中启用 MMU</vt:lpstr>
      <vt:lpstr>技术依据——ARMv8 Linux 页表部分实现</vt:lpstr>
      <vt:lpstr>难点与创新点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erybagas</dc:creator>
  <cp:lastModifiedBy>Jumbo Wong</cp:lastModifiedBy>
  <cp:revision>237</cp:revision>
  <dcterms:created xsi:type="dcterms:W3CDTF">2019-08-16T12:08:31Z</dcterms:created>
  <dcterms:modified xsi:type="dcterms:W3CDTF">2024-04-22T08:26:42Z</dcterms:modified>
</cp:coreProperties>
</file>